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282" r:id="rId3"/>
    <p:sldId id="323" r:id="rId4"/>
    <p:sldId id="339" r:id="rId5"/>
    <p:sldId id="1764" r:id="rId6"/>
    <p:sldId id="1164" r:id="rId7"/>
    <p:sldId id="1943" r:id="rId8"/>
    <p:sldId id="569" r:id="rId9"/>
    <p:sldId id="522" r:id="rId10"/>
    <p:sldId id="1942" r:id="rId11"/>
    <p:sldId id="638" r:id="rId12"/>
    <p:sldId id="990" r:id="rId13"/>
    <p:sldId id="1944" r:id="rId14"/>
    <p:sldId id="1685" r:id="rId15"/>
    <p:sldId id="1947" r:id="rId16"/>
    <p:sldId id="564" r:id="rId17"/>
    <p:sldId id="577" r:id="rId18"/>
    <p:sldId id="1412" r:id="rId19"/>
    <p:sldId id="1945" r:id="rId20"/>
    <p:sldId id="1699" r:id="rId21"/>
    <p:sldId id="1286" r:id="rId22"/>
    <p:sldId id="1948" r:id="rId23"/>
    <p:sldId id="1140" r:id="rId24"/>
    <p:sldId id="1949" r:id="rId25"/>
    <p:sldId id="1950" r:id="rId26"/>
    <p:sldId id="1951" r:id="rId27"/>
    <p:sldId id="1946"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45"/>
    <p:restoredTop sz="94674"/>
  </p:normalViewPr>
  <p:slideViewPr>
    <p:cSldViewPr snapToGrid="0">
      <p:cViewPr varScale="1">
        <p:scale>
          <a:sx n="65" d="100"/>
          <a:sy n="65" d="100"/>
        </p:scale>
        <p:origin x="71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939E8-3B89-49FA-8BFF-57DBBB364F5F}" type="datetimeFigureOut">
              <a:rPr lang="zh-CN" altLang="en-US" smtClean="0"/>
              <a:t>2022/6/25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B8D967-B2FA-4027-88E1-14CD38CE0DDF}" type="slidenum">
              <a:rPr lang="zh-CN" altLang="en-US" smtClean="0"/>
              <a:t>‹#›</a:t>
            </a:fld>
            <a:endParaRPr lang="zh-CN" altLang="en-US"/>
          </a:p>
        </p:txBody>
      </p:sp>
    </p:spTree>
    <p:extLst>
      <p:ext uri="{BB962C8B-B14F-4D97-AF65-F5344CB8AC3E}">
        <p14:creationId xmlns:p14="http://schemas.microsoft.com/office/powerpoint/2010/main" val="1691920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a:t>
            </a:fld>
            <a:endParaRPr lang="zh-CN" altLang="en-US"/>
          </a:p>
        </p:txBody>
      </p:sp>
    </p:spTree>
    <p:extLst>
      <p:ext uri="{BB962C8B-B14F-4D97-AF65-F5344CB8AC3E}">
        <p14:creationId xmlns:p14="http://schemas.microsoft.com/office/powerpoint/2010/main" val="1264495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10</a:t>
            </a:fld>
            <a:endParaRPr lang="zh-CN" altLang="en-US"/>
          </a:p>
        </p:txBody>
      </p:sp>
    </p:spTree>
    <p:extLst>
      <p:ext uri="{BB962C8B-B14F-4D97-AF65-F5344CB8AC3E}">
        <p14:creationId xmlns:p14="http://schemas.microsoft.com/office/powerpoint/2010/main" val="268392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11</a:t>
            </a:fld>
            <a:endParaRPr lang="zh-CN" altLang="en-US"/>
          </a:p>
        </p:txBody>
      </p:sp>
    </p:spTree>
    <p:extLst>
      <p:ext uri="{BB962C8B-B14F-4D97-AF65-F5344CB8AC3E}">
        <p14:creationId xmlns:p14="http://schemas.microsoft.com/office/powerpoint/2010/main" val="2056752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12</a:t>
            </a:fld>
            <a:endParaRPr lang="zh-CN" altLang="en-US"/>
          </a:p>
        </p:txBody>
      </p:sp>
    </p:spTree>
    <p:extLst>
      <p:ext uri="{BB962C8B-B14F-4D97-AF65-F5344CB8AC3E}">
        <p14:creationId xmlns:p14="http://schemas.microsoft.com/office/powerpoint/2010/main" val="2631848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13</a:t>
            </a:fld>
            <a:endParaRPr lang="zh-CN" altLang="en-US"/>
          </a:p>
        </p:txBody>
      </p:sp>
    </p:spTree>
    <p:extLst>
      <p:ext uri="{BB962C8B-B14F-4D97-AF65-F5344CB8AC3E}">
        <p14:creationId xmlns:p14="http://schemas.microsoft.com/office/powerpoint/2010/main" val="300217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15</a:t>
            </a:fld>
            <a:endParaRPr lang="zh-CN" altLang="en-US"/>
          </a:p>
        </p:txBody>
      </p:sp>
    </p:spTree>
    <p:extLst>
      <p:ext uri="{BB962C8B-B14F-4D97-AF65-F5344CB8AC3E}">
        <p14:creationId xmlns:p14="http://schemas.microsoft.com/office/powerpoint/2010/main" val="1455301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16</a:t>
            </a:fld>
            <a:endParaRPr lang="zh-CN" altLang="en-US"/>
          </a:p>
        </p:txBody>
      </p:sp>
    </p:spTree>
    <p:extLst>
      <p:ext uri="{BB962C8B-B14F-4D97-AF65-F5344CB8AC3E}">
        <p14:creationId xmlns:p14="http://schemas.microsoft.com/office/powerpoint/2010/main" val="67107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17</a:t>
            </a:fld>
            <a:endParaRPr lang="zh-CN" altLang="en-US"/>
          </a:p>
        </p:txBody>
      </p:sp>
    </p:spTree>
    <p:extLst>
      <p:ext uri="{BB962C8B-B14F-4D97-AF65-F5344CB8AC3E}">
        <p14:creationId xmlns:p14="http://schemas.microsoft.com/office/powerpoint/2010/main" val="38228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18</a:t>
            </a:fld>
            <a:endParaRPr lang="zh-CN" altLang="en-US"/>
          </a:p>
        </p:txBody>
      </p:sp>
    </p:spTree>
    <p:extLst>
      <p:ext uri="{BB962C8B-B14F-4D97-AF65-F5344CB8AC3E}">
        <p14:creationId xmlns:p14="http://schemas.microsoft.com/office/powerpoint/2010/main" val="91483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19</a:t>
            </a:fld>
            <a:endParaRPr lang="zh-CN" altLang="en-US"/>
          </a:p>
        </p:txBody>
      </p:sp>
    </p:spTree>
    <p:extLst>
      <p:ext uri="{BB962C8B-B14F-4D97-AF65-F5344CB8AC3E}">
        <p14:creationId xmlns:p14="http://schemas.microsoft.com/office/powerpoint/2010/main" val="233219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20</a:t>
            </a:fld>
            <a:endParaRPr lang="zh-CN" altLang="en-US"/>
          </a:p>
        </p:txBody>
      </p:sp>
    </p:spTree>
    <p:extLst>
      <p:ext uri="{BB962C8B-B14F-4D97-AF65-F5344CB8AC3E}">
        <p14:creationId xmlns:p14="http://schemas.microsoft.com/office/powerpoint/2010/main" val="32394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2</a:t>
            </a:fld>
            <a:endParaRPr lang="zh-CN" altLang="en-US"/>
          </a:p>
        </p:txBody>
      </p:sp>
    </p:spTree>
    <p:extLst>
      <p:ext uri="{BB962C8B-B14F-4D97-AF65-F5344CB8AC3E}">
        <p14:creationId xmlns:p14="http://schemas.microsoft.com/office/powerpoint/2010/main" val="975998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22</a:t>
            </a:fld>
            <a:endParaRPr lang="zh-CN" altLang="en-US"/>
          </a:p>
        </p:txBody>
      </p:sp>
    </p:spTree>
    <p:extLst>
      <p:ext uri="{BB962C8B-B14F-4D97-AF65-F5344CB8AC3E}">
        <p14:creationId xmlns:p14="http://schemas.microsoft.com/office/powerpoint/2010/main" val="2483323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26</a:t>
            </a:fld>
            <a:endParaRPr lang="zh-CN" altLang="en-US"/>
          </a:p>
        </p:txBody>
      </p:sp>
    </p:spTree>
    <p:extLst>
      <p:ext uri="{BB962C8B-B14F-4D97-AF65-F5344CB8AC3E}">
        <p14:creationId xmlns:p14="http://schemas.microsoft.com/office/powerpoint/2010/main" val="3664535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3</a:t>
            </a:fld>
            <a:endParaRPr lang="zh-CN" altLang="en-US"/>
          </a:p>
        </p:txBody>
      </p:sp>
    </p:spTree>
    <p:extLst>
      <p:ext uri="{BB962C8B-B14F-4D97-AF65-F5344CB8AC3E}">
        <p14:creationId xmlns:p14="http://schemas.microsoft.com/office/powerpoint/2010/main" val="1333770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4</a:t>
            </a:fld>
            <a:endParaRPr lang="zh-CN" altLang="en-US"/>
          </a:p>
        </p:txBody>
      </p:sp>
    </p:spTree>
    <p:extLst>
      <p:ext uri="{BB962C8B-B14F-4D97-AF65-F5344CB8AC3E}">
        <p14:creationId xmlns:p14="http://schemas.microsoft.com/office/powerpoint/2010/main" val="258657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5</a:t>
            </a:fld>
            <a:endParaRPr lang="zh-CN" altLang="en-US"/>
          </a:p>
        </p:txBody>
      </p:sp>
    </p:spTree>
    <p:extLst>
      <p:ext uri="{BB962C8B-B14F-4D97-AF65-F5344CB8AC3E}">
        <p14:creationId xmlns:p14="http://schemas.microsoft.com/office/powerpoint/2010/main" val="891829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6</a:t>
            </a:fld>
            <a:endParaRPr lang="zh-CN" altLang="en-US"/>
          </a:p>
        </p:txBody>
      </p:sp>
    </p:spTree>
    <p:extLst>
      <p:ext uri="{BB962C8B-B14F-4D97-AF65-F5344CB8AC3E}">
        <p14:creationId xmlns:p14="http://schemas.microsoft.com/office/powerpoint/2010/main" val="3465428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7</a:t>
            </a:fld>
            <a:endParaRPr lang="zh-CN" altLang="en-US"/>
          </a:p>
        </p:txBody>
      </p:sp>
    </p:spTree>
    <p:extLst>
      <p:ext uri="{BB962C8B-B14F-4D97-AF65-F5344CB8AC3E}">
        <p14:creationId xmlns:p14="http://schemas.microsoft.com/office/powerpoint/2010/main" val="324784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8</a:t>
            </a:fld>
            <a:endParaRPr lang="zh-CN" altLang="en-US"/>
          </a:p>
        </p:txBody>
      </p:sp>
    </p:spTree>
    <p:extLst>
      <p:ext uri="{BB962C8B-B14F-4D97-AF65-F5344CB8AC3E}">
        <p14:creationId xmlns:p14="http://schemas.microsoft.com/office/powerpoint/2010/main" val="488313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B8D967-B2FA-4027-88E1-14CD38CE0DDF}" type="slidenum">
              <a:rPr lang="zh-CN" altLang="en-US" smtClean="0"/>
              <a:t>9</a:t>
            </a:fld>
            <a:endParaRPr lang="zh-CN" altLang="en-US"/>
          </a:p>
        </p:txBody>
      </p:sp>
    </p:spTree>
    <p:extLst>
      <p:ext uri="{BB962C8B-B14F-4D97-AF65-F5344CB8AC3E}">
        <p14:creationId xmlns:p14="http://schemas.microsoft.com/office/powerpoint/2010/main" val="1352176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1B0C4-E4D4-40F5-90A6-E07BE7BF632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852E28-1057-443F-AAF7-2B02102155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6684D35-FF8A-4633-920A-80F243AA8C7F}"/>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5" name="页脚占位符 4">
            <a:extLst>
              <a:ext uri="{FF2B5EF4-FFF2-40B4-BE49-F238E27FC236}">
                <a16:creationId xmlns:a16="http://schemas.microsoft.com/office/drawing/2014/main" id="{B2605B7D-7FE6-4CF1-9839-D2454B4291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B8CC1B-6E15-4B44-81AC-5DB766135641}"/>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209387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B7505-5851-4213-ADF4-06EA12FF892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3545484-36A6-4A19-871F-CBC2E0DCDD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921CE8-6C1F-4F13-AA0B-53357BE9E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898A22-11A2-4A95-A932-1196E6E9EB90}"/>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6" name="页脚占位符 5">
            <a:extLst>
              <a:ext uri="{FF2B5EF4-FFF2-40B4-BE49-F238E27FC236}">
                <a16:creationId xmlns:a16="http://schemas.microsoft.com/office/drawing/2014/main" id="{7509D50B-317A-497F-9B4B-DA9E4E2792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ADC289-F46C-4ADE-9564-8DA77FE4525F}"/>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3470837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4A0DF-F553-4BAD-91B6-6E6F4EC2E1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871B9C9-AF9A-4D34-8966-6043B30ADB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DE95D7-CBE7-4C2B-B088-C4AA91C6E569}"/>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5" name="页脚占位符 4">
            <a:extLst>
              <a:ext uri="{FF2B5EF4-FFF2-40B4-BE49-F238E27FC236}">
                <a16:creationId xmlns:a16="http://schemas.microsoft.com/office/drawing/2014/main" id="{ACC8157B-01D4-44BB-8343-23AFFACA09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7A9F49-4946-4EF8-8086-32726038E4C6}"/>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1542531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181F7A-29E2-4618-93AE-3F912ADF6FB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E548A07-81CE-48B5-83A5-3EE8E9B9C31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98F28D-F54C-44AD-8507-E7DE23D7CA5A}"/>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5" name="页脚占位符 4">
            <a:extLst>
              <a:ext uri="{FF2B5EF4-FFF2-40B4-BE49-F238E27FC236}">
                <a16:creationId xmlns:a16="http://schemas.microsoft.com/office/drawing/2014/main" id="{852F8BCB-DF69-4A36-8BD9-355ED2A05C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069302-55DD-4DAE-9968-A6B798919DDF}"/>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772504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2022/6/25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381100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2022/6/25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78532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456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2D2A31-811A-4B86-B688-3A03E0D3A3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18657A-32A9-4B14-8437-9544A6D8B13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3A6649-CF9D-4E19-8DEE-62AD66D7E3EA}"/>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5" name="页脚占位符 4">
            <a:extLst>
              <a:ext uri="{FF2B5EF4-FFF2-40B4-BE49-F238E27FC236}">
                <a16:creationId xmlns:a16="http://schemas.microsoft.com/office/drawing/2014/main" id="{69B96E58-BA5A-4504-9B27-BE39CC91FE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667A21-B1D8-4182-9202-DA14234CBB1F}"/>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200875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C2227-41F3-4422-B057-61A4A346C66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8B8784D-6862-439E-AFD6-0810478B43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FD5A5A-8D5B-4171-8F9F-9D4CDA684B88}"/>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5" name="页脚占位符 4">
            <a:extLst>
              <a:ext uri="{FF2B5EF4-FFF2-40B4-BE49-F238E27FC236}">
                <a16:creationId xmlns:a16="http://schemas.microsoft.com/office/drawing/2014/main" id="{6F2F939C-34D4-4ADC-8685-B082895F8F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AA3422-B02C-409F-90F0-EC1411D2F8C3}"/>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3605136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BD8D1-2F55-4C10-BDA0-3B1068C9F3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D816D1-0A2F-4226-A0EB-F3E149E5883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82D9FE-A558-40C1-873F-CB3AEC7BAF5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907E23-722E-4A26-AB21-9B4D482B4950}"/>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6" name="页脚占位符 5">
            <a:extLst>
              <a:ext uri="{FF2B5EF4-FFF2-40B4-BE49-F238E27FC236}">
                <a16:creationId xmlns:a16="http://schemas.microsoft.com/office/drawing/2014/main" id="{42955165-3BF0-4EEA-83F8-E920B2A189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9CE642-3691-4DE6-A879-C80DAF82B5F8}"/>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49024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78A5A-D4DD-4004-B0CE-47DD3E250A6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B0D05-D827-48B7-A44C-147733102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10C03C1-C956-49F1-B752-8AB79833D66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6472F4-CAA9-422E-B273-BC14BB548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8F77B3-F14E-4B3E-B456-122DAC7204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02B8EE-BDE7-4BBB-9EF5-79C8B4BCF07B}"/>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8" name="页脚占位符 7">
            <a:extLst>
              <a:ext uri="{FF2B5EF4-FFF2-40B4-BE49-F238E27FC236}">
                <a16:creationId xmlns:a16="http://schemas.microsoft.com/office/drawing/2014/main" id="{171A3AC8-65F4-4E71-AD08-7C417AC5E8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2BC0739-BB81-40D8-94EB-A08DBD921ED6}"/>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321371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78A5A-D4DD-4004-B0CE-47DD3E250A6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AB0D05-D827-48B7-A44C-147733102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10C03C1-C956-49F1-B752-8AB79833D66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6472F4-CAA9-422E-B273-BC14BB548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8F77B3-F14E-4B3E-B456-122DAC7204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02B8EE-BDE7-4BBB-9EF5-79C8B4BCF07B}"/>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8" name="页脚占位符 7">
            <a:extLst>
              <a:ext uri="{FF2B5EF4-FFF2-40B4-BE49-F238E27FC236}">
                <a16:creationId xmlns:a16="http://schemas.microsoft.com/office/drawing/2014/main" id="{171A3AC8-65F4-4E71-AD08-7C417AC5E8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2BC0739-BB81-40D8-94EB-A08DBD921ED6}"/>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
        <p:nvSpPr>
          <p:cNvPr id="11" name="TextBox 10"/>
          <p:cNvSpPr txBox="1"/>
          <p:nvPr userDrawn="1"/>
        </p:nvSpPr>
        <p:spPr>
          <a:xfrm>
            <a:off x="1007605" y="6723925"/>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7160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CA56C-4381-4A34-9714-8ECE8E431C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955C128-D457-46B5-AB98-75B3957909B7}"/>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4" name="页脚占位符 3">
            <a:extLst>
              <a:ext uri="{FF2B5EF4-FFF2-40B4-BE49-F238E27FC236}">
                <a16:creationId xmlns:a16="http://schemas.microsoft.com/office/drawing/2014/main" id="{2647366F-A16B-421A-9434-4DEDBC1E095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3ECA951-9815-43DE-B27B-D9607BBA05D9}"/>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1323169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BBCEFE-51AD-4086-BE02-B0D0405E9C87}"/>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3" name="页脚占位符 2">
            <a:extLst>
              <a:ext uri="{FF2B5EF4-FFF2-40B4-BE49-F238E27FC236}">
                <a16:creationId xmlns:a16="http://schemas.microsoft.com/office/drawing/2014/main" id="{2FC2A402-8D12-4609-B88F-1419B49F4D1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D12D64A-6E34-4FE4-A45A-9186ED32DA04}"/>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261618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7DDCC-7296-4D4B-8C06-1F4CA6A336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DBD193-D7C7-4FF7-9759-2CE3129310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6B3896B-2F5F-4AC6-AA5E-B12F13D168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A6D7E1-E69F-4963-B702-504F60722228}"/>
              </a:ext>
            </a:extLst>
          </p:cNvPr>
          <p:cNvSpPr>
            <a:spLocks noGrp="1"/>
          </p:cNvSpPr>
          <p:nvPr>
            <p:ph type="dt" sz="half" idx="10"/>
          </p:nvPr>
        </p:nvSpPr>
        <p:spPr/>
        <p:txBody>
          <a:bodyPr/>
          <a:lstStyle/>
          <a:p>
            <a:fld id="{5B1C0F88-5C8A-4D39-AF72-FE2713061CAA}" type="datetimeFigureOut">
              <a:rPr lang="zh-CN" altLang="en-US" smtClean="0"/>
              <a:t>2022/6/25</a:t>
            </a:fld>
            <a:endParaRPr lang="zh-CN" altLang="en-US"/>
          </a:p>
        </p:txBody>
      </p:sp>
      <p:sp>
        <p:nvSpPr>
          <p:cNvPr id="6" name="页脚占位符 5">
            <a:extLst>
              <a:ext uri="{FF2B5EF4-FFF2-40B4-BE49-F238E27FC236}">
                <a16:creationId xmlns:a16="http://schemas.microsoft.com/office/drawing/2014/main" id="{CD16E367-BB1C-4305-BF28-D54E7786BF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8EB256-7C1A-42A8-AE8C-4A7F0E405B6A}"/>
              </a:ext>
            </a:extLst>
          </p:cNvPr>
          <p:cNvSpPr>
            <a:spLocks noGrp="1"/>
          </p:cNvSpPr>
          <p:nvPr>
            <p:ph type="sldNum" sz="quarter" idx="12"/>
          </p:nvPr>
        </p:nvSpPr>
        <p:spPr/>
        <p:txBody>
          <a:body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193337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537278-C12E-48CA-B14A-B550EB540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BE1DE5B-D999-4DB7-A5B9-CF00047B2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D363D2-CE42-4CB6-8E28-DEA125AEF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C0F88-5C8A-4D39-AF72-FE2713061CAA}" type="datetimeFigureOut">
              <a:rPr lang="zh-CN" altLang="en-US" smtClean="0"/>
              <a:t>2022/6/25</a:t>
            </a:fld>
            <a:endParaRPr lang="zh-CN" altLang="en-US"/>
          </a:p>
        </p:txBody>
      </p:sp>
      <p:sp>
        <p:nvSpPr>
          <p:cNvPr id="5" name="页脚占位符 4">
            <a:extLst>
              <a:ext uri="{FF2B5EF4-FFF2-40B4-BE49-F238E27FC236}">
                <a16:creationId xmlns:a16="http://schemas.microsoft.com/office/drawing/2014/main" id="{97EDFB1F-AEBC-49BE-A378-843C4D64C5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E976E02-BBF0-4B2A-95B9-F39A279EC8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25B0B6-1183-4BD4-A210-FFB3AB064188}" type="slidenum">
              <a:rPr lang="zh-CN" altLang="en-US" smtClean="0"/>
              <a:t>‹#›</a:t>
            </a:fld>
            <a:endParaRPr lang="zh-CN" altLang="en-US"/>
          </a:p>
        </p:txBody>
      </p:sp>
    </p:spTree>
    <p:extLst>
      <p:ext uri="{BB962C8B-B14F-4D97-AF65-F5344CB8AC3E}">
        <p14:creationId xmlns:p14="http://schemas.microsoft.com/office/powerpoint/2010/main" val="1503947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9024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4.xml"/><Relationship Id="rId7" Type="http://schemas.openxmlformats.org/officeDocument/2006/relationships/notesSlide" Target="../notesSlides/notesSlide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8.xml"/><Relationship Id="rId5" Type="http://schemas.openxmlformats.org/officeDocument/2006/relationships/tags" Target="../tags/tag16.xml"/><Relationship Id="rId4"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tags" Target="../tags/tag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740F9A-A4D4-2055-A5EE-BEF0B6F51BC9}"/>
              </a:ext>
            </a:extLst>
          </p:cNvPr>
          <p:cNvPicPr>
            <a:picLocks noChangeAspect="1"/>
          </p:cNvPicPr>
          <p:nvPr/>
        </p:nvPicPr>
        <p:blipFill>
          <a:blip r:embed="rId3"/>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2CB2A64C-53C0-43F8-8453-D6E00F23C065}"/>
              </a:ext>
            </a:extLst>
          </p:cNvPr>
          <p:cNvSpPr/>
          <p:nvPr/>
        </p:nvSpPr>
        <p:spPr>
          <a:xfrm>
            <a:off x="3792272" y="1882012"/>
            <a:ext cx="4966379" cy="9881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sp>
        <p:nvSpPr>
          <p:cNvPr id="13" name="Circle">
            <a:extLst>
              <a:ext uri="{FF2B5EF4-FFF2-40B4-BE49-F238E27FC236}">
                <a16:creationId xmlns:a16="http://schemas.microsoft.com/office/drawing/2014/main" id="{CA7AB2D8-B3D8-2C49-94E8-1DABE6FF085E}"/>
              </a:ext>
            </a:extLst>
          </p:cNvPr>
          <p:cNvSpPr/>
          <p:nvPr/>
        </p:nvSpPr>
        <p:spPr>
          <a:xfrm>
            <a:off x="5478565" y="1848157"/>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7" name="Circle">
            <a:extLst>
              <a:ext uri="{FF2B5EF4-FFF2-40B4-BE49-F238E27FC236}">
                <a16:creationId xmlns:a16="http://schemas.microsoft.com/office/drawing/2014/main" id="{D2C6A3EB-9883-124D-8354-91CE1438CE63}"/>
              </a:ext>
            </a:extLst>
          </p:cNvPr>
          <p:cNvSpPr/>
          <p:nvPr/>
        </p:nvSpPr>
        <p:spPr>
          <a:xfrm>
            <a:off x="-2378339" y="3877407"/>
            <a:ext cx="4756678" cy="4756676"/>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8" name="Circle">
            <a:extLst>
              <a:ext uri="{FF2B5EF4-FFF2-40B4-BE49-F238E27FC236}">
                <a16:creationId xmlns:a16="http://schemas.microsoft.com/office/drawing/2014/main" id="{8E202AAD-9CCC-324E-B134-6B8CC79BA8F5}"/>
              </a:ext>
            </a:extLst>
          </p:cNvPr>
          <p:cNvSpPr/>
          <p:nvPr/>
        </p:nvSpPr>
        <p:spPr>
          <a:xfrm>
            <a:off x="-2636640" y="3619104"/>
            <a:ext cx="5273280" cy="5273280"/>
          </a:xfrm>
          <a:prstGeom prst="ellipse">
            <a:avLst/>
          </a:prstGeom>
          <a:ln w="12700">
            <a:solidFill>
              <a:schemeClr val="bg1">
                <a:lumMod val="65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9" name="Circle">
            <a:extLst>
              <a:ext uri="{FF2B5EF4-FFF2-40B4-BE49-F238E27FC236}">
                <a16:creationId xmlns:a16="http://schemas.microsoft.com/office/drawing/2014/main" id="{74BC7569-8284-8F43-B658-A2D402AB3474}"/>
              </a:ext>
            </a:extLst>
          </p:cNvPr>
          <p:cNvSpPr/>
          <p:nvPr/>
        </p:nvSpPr>
        <p:spPr>
          <a:xfrm>
            <a:off x="2283503" y="5025416"/>
            <a:ext cx="276662" cy="27666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5" name="矩形: 圆角 6">
            <a:extLst>
              <a:ext uri="{FF2B5EF4-FFF2-40B4-BE49-F238E27FC236}">
                <a16:creationId xmlns:a16="http://schemas.microsoft.com/office/drawing/2014/main" id="{45BC7CB0-3201-4772-B394-01F3093EF163}"/>
              </a:ext>
            </a:extLst>
          </p:cNvPr>
          <p:cNvSpPr/>
          <p:nvPr/>
        </p:nvSpPr>
        <p:spPr>
          <a:xfrm>
            <a:off x="5265123" y="4304069"/>
            <a:ext cx="2836658" cy="998009"/>
          </a:xfrm>
          <a:prstGeom prst="round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cs typeface="+mn-ea"/>
                <a:sym typeface="+mn-lt"/>
              </a:rPr>
              <a:t>统计</a:t>
            </a:r>
            <a:r>
              <a:rPr lang="en-US" altLang="zh-CN" sz="2400" dirty="0">
                <a:solidFill>
                  <a:schemeClr val="bg1"/>
                </a:solidFill>
                <a:cs typeface="+mn-ea"/>
                <a:sym typeface="+mn-lt"/>
              </a:rPr>
              <a:t>19-</a:t>
            </a:r>
            <a:r>
              <a:rPr lang="zh-CN" altLang="en-US" sz="2400" dirty="0">
                <a:solidFill>
                  <a:schemeClr val="bg1"/>
                </a:solidFill>
                <a:cs typeface="+mn-ea"/>
                <a:sym typeface="+mn-lt"/>
              </a:rPr>
              <a:t>谈宇祺</a:t>
            </a:r>
          </a:p>
        </p:txBody>
      </p:sp>
      <p:sp>
        <p:nvSpPr>
          <p:cNvPr id="10" name="Circle">
            <a:extLst>
              <a:ext uri="{FF2B5EF4-FFF2-40B4-BE49-F238E27FC236}">
                <a16:creationId xmlns:a16="http://schemas.microsoft.com/office/drawing/2014/main" id="{B690897F-E19B-A141-B443-F20A9D1880C1}"/>
              </a:ext>
            </a:extLst>
          </p:cNvPr>
          <p:cNvSpPr/>
          <p:nvPr/>
        </p:nvSpPr>
        <p:spPr>
          <a:xfrm>
            <a:off x="9306807" y="-1933120"/>
            <a:ext cx="4966380" cy="4966380"/>
          </a:xfrm>
          <a:prstGeom prst="ellipse">
            <a:avLst/>
          </a:prstGeom>
          <a:ln w="12700">
            <a:solidFill>
              <a:schemeClr val="bg1">
                <a:lumMod val="65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11" name="Circle">
            <a:extLst>
              <a:ext uri="{FF2B5EF4-FFF2-40B4-BE49-F238E27FC236}">
                <a16:creationId xmlns:a16="http://schemas.microsoft.com/office/drawing/2014/main" id="{F9634B96-C333-6541-B9A3-305BF31E6D72}"/>
              </a:ext>
            </a:extLst>
          </p:cNvPr>
          <p:cNvSpPr/>
          <p:nvPr/>
        </p:nvSpPr>
        <p:spPr>
          <a:xfrm>
            <a:off x="10066071" y="-1173856"/>
            <a:ext cx="3447852" cy="3447854"/>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2" name="Circle">
            <a:extLst>
              <a:ext uri="{FF2B5EF4-FFF2-40B4-BE49-F238E27FC236}">
                <a16:creationId xmlns:a16="http://schemas.microsoft.com/office/drawing/2014/main" id="{A81F429A-297C-C247-B8D4-52B9A3A69FA6}"/>
              </a:ext>
            </a:extLst>
          </p:cNvPr>
          <p:cNvSpPr/>
          <p:nvPr/>
        </p:nvSpPr>
        <p:spPr>
          <a:xfrm>
            <a:off x="9143937" y="518393"/>
            <a:ext cx="325740" cy="325740"/>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4" name="Circle">
            <a:extLst>
              <a:ext uri="{FF2B5EF4-FFF2-40B4-BE49-F238E27FC236}">
                <a16:creationId xmlns:a16="http://schemas.microsoft.com/office/drawing/2014/main" id="{46D1C636-87A4-5142-9FEC-CB66F0639830}"/>
              </a:ext>
            </a:extLst>
          </p:cNvPr>
          <p:cNvSpPr/>
          <p:nvPr/>
        </p:nvSpPr>
        <p:spPr>
          <a:xfrm>
            <a:off x="-741292" y="-1495921"/>
            <a:ext cx="3377931" cy="3377933"/>
          </a:xfrm>
          <a:prstGeom prst="ellipse">
            <a:avLst/>
          </a:prstGeom>
          <a:solidFill>
            <a:schemeClr val="bg1">
              <a:lumMod val="95000"/>
              <a:alpha val="44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6" name="矩形 5">
            <a:extLst>
              <a:ext uri="{FF2B5EF4-FFF2-40B4-BE49-F238E27FC236}">
                <a16:creationId xmlns:a16="http://schemas.microsoft.com/office/drawing/2014/main" id="{AD4160B4-D552-D8F5-E090-BBE0962F56F6}"/>
              </a:ext>
            </a:extLst>
          </p:cNvPr>
          <p:cNvSpPr/>
          <p:nvPr/>
        </p:nvSpPr>
        <p:spPr>
          <a:xfrm>
            <a:off x="1551609" y="1453675"/>
            <a:ext cx="8101673" cy="1107996"/>
          </a:xfrm>
          <a:prstGeom prst="rect">
            <a:avLst/>
          </a:prstGeom>
          <a:noFill/>
          <a:scene3d>
            <a:camera prst="orthographicFront"/>
            <a:lightRig rig="threePt" dir="t"/>
          </a:scene3d>
          <a:sp3d>
            <a:bevelT/>
          </a:sp3d>
        </p:spPr>
        <p:txBody>
          <a:bodyPr wrap="square" lIns="91440" tIns="45720" rIns="91440" bIns="45720">
            <a:spAutoFit/>
          </a:bodyPr>
          <a:lstStyle/>
          <a:p>
            <a:pPr algn="ctr"/>
            <a:r>
              <a:rPr lang="en-US" altLang="zh-CN"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Ames City </a:t>
            </a:r>
            <a:r>
              <a:rPr lang="zh-CN" altLang="en-US"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房价预测</a:t>
            </a:r>
          </a:p>
        </p:txBody>
      </p:sp>
    </p:spTree>
    <p:extLst>
      <p:ext uri="{BB962C8B-B14F-4D97-AF65-F5344CB8AC3E}">
        <p14:creationId xmlns:p14="http://schemas.microsoft.com/office/powerpoint/2010/main" val="3923384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 calcmode="lin" valueType="num">
                                      <p:cBhvr>
                                        <p:cTn id="18" dur="1000" fill="hold"/>
                                        <p:tgtEl>
                                          <p:spTgt spid="7"/>
                                        </p:tgtEl>
                                        <p:attrNameLst>
                                          <p:attrName>style.rotation</p:attrName>
                                        </p:attrNameLst>
                                      </p:cBhvr>
                                      <p:tavLst>
                                        <p:tav tm="0">
                                          <p:val>
                                            <p:fltVal val="90"/>
                                          </p:val>
                                        </p:tav>
                                        <p:tav tm="100000">
                                          <p:val>
                                            <p:fltVal val="0"/>
                                          </p:val>
                                        </p:tav>
                                      </p:tavLst>
                                    </p:anim>
                                    <p:animEffect transition="in" filter="fade">
                                      <p:cBhvr>
                                        <p:cTn id="19" dur="1000"/>
                                        <p:tgtEl>
                                          <p:spTgt spid="7"/>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 calcmode="lin" valueType="num">
                                      <p:cBhvr>
                                        <p:cTn id="24" dur="1000" fill="hold"/>
                                        <p:tgtEl>
                                          <p:spTgt spid="8"/>
                                        </p:tgtEl>
                                        <p:attrNameLst>
                                          <p:attrName>style.rotation</p:attrName>
                                        </p:attrNameLst>
                                      </p:cBhvr>
                                      <p:tavLst>
                                        <p:tav tm="0">
                                          <p:val>
                                            <p:fltVal val="90"/>
                                          </p:val>
                                        </p:tav>
                                        <p:tav tm="100000">
                                          <p:val>
                                            <p:fltVal val="0"/>
                                          </p:val>
                                        </p:tav>
                                      </p:tavLst>
                                    </p:anim>
                                    <p:animEffect transition="in" filter="fade">
                                      <p:cBhvr>
                                        <p:cTn id="25" dur="1000"/>
                                        <p:tgtEl>
                                          <p:spTgt spid="8"/>
                                        </p:tgtEl>
                                      </p:cBhvr>
                                    </p:animEffect>
                                  </p:childTnLst>
                                </p:cTn>
                              </p:par>
                              <p:par>
                                <p:cTn id="26" presetID="3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fltVal val="0"/>
                                          </p:val>
                                        </p:tav>
                                        <p:tav tm="100000">
                                          <p:val>
                                            <p:strVal val="#ppt_w"/>
                                          </p:val>
                                        </p:tav>
                                      </p:tavLst>
                                    </p:anim>
                                    <p:anim calcmode="lin" valueType="num">
                                      <p:cBhvr>
                                        <p:cTn id="29" dur="1000" fill="hold"/>
                                        <p:tgtEl>
                                          <p:spTgt spid="9"/>
                                        </p:tgtEl>
                                        <p:attrNameLst>
                                          <p:attrName>ppt_h</p:attrName>
                                        </p:attrNameLst>
                                      </p:cBhvr>
                                      <p:tavLst>
                                        <p:tav tm="0">
                                          <p:val>
                                            <p:fltVal val="0"/>
                                          </p:val>
                                        </p:tav>
                                        <p:tav tm="100000">
                                          <p:val>
                                            <p:strVal val="#ppt_h"/>
                                          </p:val>
                                        </p:tav>
                                      </p:tavLst>
                                    </p:anim>
                                    <p:anim calcmode="lin" valueType="num">
                                      <p:cBhvr>
                                        <p:cTn id="30" dur="1000" fill="hold"/>
                                        <p:tgtEl>
                                          <p:spTgt spid="9"/>
                                        </p:tgtEl>
                                        <p:attrNameLst>
                                          <p:attrName>style.rotation</p:attrName>
                                        </p:attrNameLst>
                                      </p:cBhvr>
                                      <p:tavLst>
                                        <p:tav tm="0">
                                          <p:val>
                                            <p:fltVal val="90"/>
                                          </p:val>
                                        </p:tav>
                                        <p:tav tm="100000">
                                          <p:val>
                                            <p:fltVal val="0"/>
                                          </p:val>
                                        </p:tav>
                                      </p:tavLst>
                                    </p:anim>
                                    <p:animEffect transition="in" filter="fade">
                                      <p:cBhvr>
                                        <p:cTn id="31" dur="1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1000" fill="hold"/>
                                        <p:tgtEl>
                                          <p:spTgt spid="10"/>
                                        </p:tgtEl>
                                        <p:attrNameLst>
                                          <p:attrName>ppt_w</p:attrName>
                                        </p:attrNameLst>
                                      </p:cBhvr>
                                      <p:tavLst>
                                        <p:tav tm="0">
                                          <p:val>
                                            <p:fltVal val="0"/>
                                          </p:val>
                                        </p:tav>
                                        <p:tav tm="100000">
                                          <p:val>
                                            <p:strVal val="#ppt_w"/>
                                          </p:val>
                                        </p:tav>
                                      </p:tavLst>
                                    </p:anim>
                                    <p:anim calcmode="lin" valueType="num">
                                      <p:cBhvr>
                                        <p:cTn id="37" dur="1000" fill="hold"/>
                                        <p:tgtEl>
                                          <p:spTgt spid="10"/>
                                        </p:tgtEl>
                                        <p:attrNameLst>
                                          <p:attrName>ppt_h</p:attrName>
                                        </p:attrNameLst>
                                      </p:cBhvr>
                                      <p:tavLst>
                                        <p:tav tm="0">
                                          <p:val>
                                            <p:fltVal val="0"/>
                                          </p:val>
                                        </p:tav>
                                        <p:tav tm="100000">
                                          <p:val>
                                            <p:strVal val="#ppt_h"/>
                                          </p:val>
                                        </p:tav>
                                      </p:tavLst>
                                    </p:anim>
                                    <p:anim calcmode="lin" valueType="num">
                                      <p:cBhvr>
                                        <p:cTn id="38" dur="1000" fill="hold"/>
                                        <p:tgtEl>
                                          <p:spTgt spid="10"/>
                                        </p:tgtEl>
                                        <p:attrNameLst>
                                          <p:attrName>style.rotation</p:attrName>
                                        </p:attrNameLst>
                                      </p:cBhvr>
                                      <p:tavLst>
                                        <p:tav tm="0">
                                          <p:val>
                                            <p:fltVal val="90"/>
                                          </p:val>
                                        </p:tav>
                                        <p:tav tm="100000">
                                          <p:val>
                                            <p:fltVal val="0"/>
                                          </p:val>
                                        </p:tav>
                                      </p:tavLst>
                                    </p:anim>
                                    <p:animEffect transition="in" filter="fade">
                                      <p:cBhvr>
                                        <p:cTn id="39" dur="1000"/>
                                        <p:tgtEl>
                                          <p:spTgt spid="10"/>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1000" fill="hold"/>
                                        <p:tgtEl>
                                          <p:spTgt spid="12"/>
                                        </p:tgtEl>
                                        <p:attrNameLst>
                                          <p:attrName>ppt_w</p:attrName>
                                        </p:attrNameLst>
                                      </p:cBhvr>
                                      <p:tavLst>
                                        <p:tav tm="0">
                                          <p:val>
                                            <p:fltVal val="0"/>
                                          </p:val>
                                        </p:tav>
                                        <p:tav tm="100000">
                                          <p:val>
                                            <p:strVal val="#ppt_w"/>
                                          </p:val>
                                        </p:tav>
                                      </p:tavLst>
                                    </p:anim>
                                    <p:anim calcmode="lin" valueType="num">
                                      <p:cBhvr>
                                        <p:cTn id="49" dur="1000" fill="hold"/>
                                        <p:tgtEl>
                                          <p:spTgt spid="12"/>
                                        </p:tgtEl>
                                        <p:attrNameLst>
                                          <p:attrName>ppt_h</p:attrName>
                                        </p:attrNameLst>
                                      </p:cBhvr>
                                      <p:tavLst>
                                        <p:tav tm="0">
                                          <p:val>
                                            <p:fltVal val="0"/>
                                          </p:val>
                                        </p:tav>
                                        <p:tav tm="100000">
                                          <p:val>
                                            <p:strVal val="#ppt_h"/>
                                          </p:val>
                                        </p:tav>
                                      </p:tavLst>
                                    </p:anim>
                                    <p:anim calcmode="lin" valueType="num">
                                      <p:cBhvr>
                                        <p:cTn id="50" dur="1000" fill="hold"/>
                                        <p:tgtEl>
                                          <p:spTgt spid="12"/>
                                        </p:tgtEl>
                                        <p:attrNameLst>
                                          <p:attrName>style.rotation</p:attrName>
                                        </p:attrNameLst>
                                      </p:cBhvr>
                                      <p:tavLst>
                                        <p:tav tm="0">
                                          <p:val>
                                            <p:fltVal val="90"/>
                                          </p:val>
                                        </p:tav>
                                        <p:tav tm="100000">
                                          <p:val>
                                            <p:fltVal val="0"/>
                                          </p:val>
                                        </p:tav>
                                      </p:tavLst>
                                    </p:anim>
                                    <p:animEffect transition="in" filter="fade">
                                      <p:cBhvr>
                                        <p:cTn id="51" dur="1000"/>
                                        <p:tgtEl>
                                          <p:spTgt spid="12"/>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1000" fill="hold"/>
                                        <p:tgtEl>
                                          <p:spTgt spid="13"/>
                                        </p:tgtEl>
                                        <p:attrNameLst>
                                          <p:attrName>ppt_w</p:attrName>
                                        </p:attrNameLst>
                                      </p:cBhvr>
                                      <p:tavLst>
                                        <p:tav tm="0">
                                          <p:val>
                                            <p:fltVal val="0"/>
                                          </p:val>
                                        </p:tav>
                                        <p:tav tm="100000">
                                          <p:val>
                                            <p:strVal val="#ppt_w"/>
                                          </p:val>
                                        </p:tav>
                                      </p:tavLst>
                                    </p:anim>
                                    <p:anim calcmode="lin" valueType="num">
                                      <p:cBhvr>
                                        <p:cTn id="55" dur="1000" fill="hold"/>
                                        <p:tgtEl>
                                          <p:spTgt spid="13"/>
                                        </p:tgtEl>
                                        <p:attrNameLst>
                                          <p:attrName>ppt_h</p:attrName>
                                        </p:attrNameLst>
                                      </p:cBhvr>
                                      <p:tavLst>
                                        <p:tav tm="0">
                                          <p:val>
                                            <p:fltVal val="0"/>
                                          </p:val>
                                        </p:tav>
                                        <p:tav tm="100000">
                                          <p:val>
                                            <p:strVal val="#ppt_h"/>
                                          </p:val>
                                        </p:tav>
                                      </p:tavLst>
                                    </p:anim>
                                    <p:anim calcmode="lin" valueType="num">
                                      <p:cBhvr>
                                        <p:cTn id="56" dur="1000" fill="hold"/>
                                        <p:tgtEl>
                                          <p:spTgt spid="13"/>
                                        </p:tgtEl>
                                        <p:attrNameLst>
                                          <p:attrName>style.rotation</p:attrName>
                                        </p:attrNameLst>
                                      </p:cBhvr>
                                      <p:tavLst>
                                        <p:tav tm="0">
                                          <p:val>
                                            <p:fltVal val="90"/>
                                          </p:val>
                                        </p:tav>
                                        <p:tav tm="100000">
                                          <p:val>
                                            <p:fltVal val="0"/>
                                          </p:val>
                                        </p:tav>
                                      </p:tavLst>
                                    </p:anim>
                                    <p:animEffect transition="in" filter="fade">
                                      <p:cBhvr>
                                        <p:cTn id="57" dur="1000"/>
                                        <p:tgtEl>
                                          <p:spTgt spid="13"/>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1000" fill="hold"/>
                                        <p:tgtEl>
                                          <p:spTgt spid="14"/>
                                        </p:tgtEl>
                                        <p:attrNameLst>
                                          <p:attrName>ppt_w</p:attrName>
                                        </p:attrNameLst>
                                      </p:cBhvr>
                                      <p:tavLst>
                                        <p:tav tm="0">
                                          <p:val>
                                            <p:fltVal val="0"/>
                                          </p:val>
                                        </p:tav>
                                        <p:tav tm="100000">
                                          <p:val>
                                            <p:strVal val="#ppt_w"/>
                                          </p:val>
                                        </p:tav>
                                      </p:tavLst>
                                    </p:anim>
                                    <p:anim calcmode="lin" valueType="num">
                                      <p:cBhvr>
                                        <p:cTn id="61" dur="1000" fill="hold"/>
                                        <p:tgtEl>
                                          <p:spTgt spid="14"/>
                                        </p:tgtEl>
                                        <p:attrNameLst>
                                          <p:attrName>ppt_h</p:attrName>
                                        </p:attrNameLst>
                                      </p:cBhvr>
                                      <p:tavLst>
                                        <p:tav tm="0">
                                          <p:val>
                                            <p:fltVal val="0"/>
                                          </p:val>
                                        </p:tav>
                                        <p:tav tm="100000">
                                          <p:val>
                                            <p:strVal val="#ppt_h"/>
                                          </p:val>
                                        </p:tav>
                                      </p:tavLst>
                                    </p:anim>
                                    <p:anim calcmode="lin" valueType="num">
                                      <p:cBhvr>
                                        <p:cTn id="62" dur="1000" fill="hold"/>
                                        <p:tgtEl>
                                          <p:spTgt spid="14"/>
                                        </p:tgtEl>
                                        <p:attrNameLst>
                                          <p:attrName>style.rotation</p:attrName>
                                        </p:attrNameLst>
                                      </p:cBhvr>
                                      <p:tavLst>
                                        <p:tav tm="0">
                                          <p:val>
                                            <p:fltVal val="90"/>
                                          </p:val>
                                        </p:tav>
                                        <p:tav tm="100000">
                                          <p:val>
                                            <p:fltVal val="0"/>
                                          </p:val>
                                        </p:tav>
                                      </p:tavLst>
                                    </p:anim>
                                    <p:animEffect transition="in" filter="fade">
                                      <p:cBhvr>
                                        <p:cTn id="6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3" grpId="0" animBg="1"/>
      <p:bldP spid="7" grpId="0" animBg="1"/>
      <p:bldP spid="8" grpId="0" animBg="1"/>
      <p:bldP spid="9" grpId="0" animBg="1"/>
      <p:bldP spid="5" grpId="0" animBg="1"/>
      <p:bldP spid="10" grpId="0" animBg="1"/>
      <p:bldP spid="11" grpId="0" animBg="1"/>
      <p:bldP spid="12"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5053105-12EA-F69D-D30B-9B939A123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26517" cy="6619875"/>
          </a:xfrm>
          <a:prstGeom prst="rect">
            <a:avLst/>
          </a:prstGeom>
        </p:spPr>
      </p:pic>
      <p:sp>
        <p:nvSpPr>
          <p:cNvPr id="2" name="文本框 1">
            <a:extLst>
              <a:ext uri="{FF2B5EF4-FFF2-40B4-BE49-F238E27FC236}">
                <a16:creationId xmlns:a16="http://schemas.microsoft.com/office/drawing/2014/main" id="{85655360-2E51-4D21-FBFE-EAA13612FDA9}"/>
              </a:ext>
            </a:extLst>
          </p:cNvPr>
          <p:cNvSpPr txBox="1"/>
          <p:nvPr/>
        </p:nvSpPr>
        <p:spPr>
          <a:xfrm>
            <a:off x="8315325" y="934880"/>
            <a:ext cx="3209925" cy="4893647"/>
          </a:xfrm>
          <a:prstGeom prst="rect">
            <a:avLst/>
          </a:prstGeom>
          <a:noFill/>
        </p:spPr>
        <p:txBody>
          <a:bodyPr wrap="square" rtlCol="0">
            <a:spAutoFit/>
          </a:bodyPr>
          <a:lstStyle/>
          <a:p>
            <a:r>
              <a:rPr lang="zh-CN" altLang="en-US" sz="2400" dirty="0"/>
              <a:t>挑出与</a:t>
            </a:r>
            <a:r>
              <a:rPr lang="en-US" altLang="zh-CN" sz="2400" dirty="0" err="1"/>
              <a:t>Saleprice</a:t>
            </a:r>
            <a:r>
              <a:rPr lang="zh-CN" altLang="en-US" sz="2400" dirty="0"/>
              <a:t>相关性最强的</a:t>
            </a:r>
            <a:r>
              <a:rPr lang="en-US" altLang="zh-CN" sz="2400" dirty="0"/>
              <a:t>10</a:t>
            </a:r>
            <a:r>
              <a:rPr lang="zh-CN" altLang="en-US" sz="2400" dirty="0"/>
              <a:t>个变量，得出如右所示的相关分析热力图，其中结合变量所描述的特征，选取</a:t>
            </a:r>
            <a:r>
              <a:rPr lang="en-US" altLang="zh-CN" sz="2400" dirty="0"/>
              <a:t>‘OverallQual’,‘TotalBsmtSF’,‘GrLivArea’,‘YearBuilt’,‘GarageCars’,‘FullBath‘</a:t>
            </a:r>
            <a:r>
              <a:rPr lang="zh-CN" altLang="en-US" sz="2400" dirty="0"/>
              <a:t>六个变量，画出散点图以方便找出重要变量的异常值</a:t>
            </a:r>
          </a:p>
        </p:txBody>
      </p:sp>
      <p:sp>
        <p:nvSpPr>
          <p:cNvPr id="3" name="矩形 2">
            <a:extLst>
              <a:ext uri="{FF2B5EF4-FFF2-40B4-BE49-F238E27FC236}">
                <a16:creationId xmlns:a16="http://schemas.microsoft.com/office/drawing/2014/main" id="{011C7C4A-BCC2-430E-6305-012CA5DEB7AB}"/>
              </a:ext>
            </a:extLst>
          </p:cNvPr>
          <p:cNvSpPr/>
          <p:nvPr/>
        </p:nvSpPr>
        <p:spPr>
          <a:xfrm>
            <a:off x="1476033" y="10182"/>
            <a:ext cx="9068508" cy="707886"/>
          </a:xfrm>
          <a:prstGeom prst="rect">
            <a:avLst/>
          </a:prstGeom>
          <a:noFill/>
        </p:spPr>
        <p:txBody>
          <a:bodyPr wrap="none" lIns="91440" tIns="45720" rIns="91440" bIns="45720">
            <a:spAutoFit/>
          </a:bodyPr>
          <a:lstStyle/>
          <a:p>
            <a:pPr algn="ctr"/>
            <a:r>
              <a:rPr lang="en-US" altLang="zh-CN" sz="4000" b="0" cap="none" spc="0" dirty="0" err="1">
                <a:ln w="0"/>
                <a:solidFill>
                  <a:schemeClr val="tx1"/>
                </a:solidFill>
                <a:effectLst>
                  <a:outerShdw blurRad="38100" dist="19050" dir="2700000" algn="tl" rotWithShape="0">
                    <a:schemeClr val="dk1">
                      <a:alpha val="40000"/>
                    </a:schemeClr>
                  </a:outerShdw>
                </a:effectLst>
              </a:rPr>
              <a:t>Saleprice</a:t>
            </a:r>
            <a:r>
              <a:rPr lang="zh-CN" altLang="en-US" sz="4000" b="0" cap="none" spc="0" dirty="0">
                <a:ln w="0"/>
                <a:solidFill>
                  <a:schemeClr val="tx1"/>
                </a:solidFill>
                <a:effectLst>
                  <a:outerShdw blurRad="38100" dist="19050" dir="2700000" algn="tl" rotWithShape="0">
                    <a:schemeClr val="dk1">
                      <a:alpha val="40000"/>
                    </a:schemeClr>
                  </a:outerShdw>
                </a:effectLst>
              </a:rPr>
              <a:t>相关性最强的变量相关关系图</a:t>
            </a:r>
          </a:p>
        </p:txBody>
      </p:sp>
    </p:spTree>
    <p:extLst>
      <p:ext uri="{BB962C8B-B14F-4D97-AF65-F5344CB8AC3E}">
        <p14:creationId xmlns:p14="http://schemas.microsoft.com/office/powerpoint/2010/main" val="1309485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a:extLst>
              <a:ext uri="{FF2B5EF4-FFF2-40B4-BE49-F238E27FC236}">
                <a16:creationId xmlns:a16="http://schemas.microsoft.com/office/drawing/2014/main" id="{52A64C1C-91A5-4687-8749-93A31E4E198E}"/>
              </a:ext>
            </a:extLst>
          </p:cNvPr>
          <p:cNvSpPr/>
          <p:nvPr/>
        </p:nvSpPr>
        <p:spPr>
          <a:xfrm flipH="1">
            <a:off x="10000179" y="0"/>
            <a:ext cx="2208029" cy="6858000"/>
          </a:xfrm>
          <a:prstGeom prst="parallelogram">
            <a:avLst>
              <a:gd name="adj" fmla="val 80955"/>
            </a:avLst>
          </a:prstGeom>
          <a:gradFill>
            <a:gsLst>
              <a:gs pos="0">
                <a:schemeClr val="accent1"/>
              </a:gs>
              <a:gs pos="100000">
                <a:schemeClr val="accent2"/>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cs typeface="+mn-ea"/>
              <a:sym typeface="+mn-lt"/>
            </a:endParaRPr>
          </a:p>
        </p:txBody>
      </p:sp>
      <p:sp>
        <p:nvSpPr>
          <p:cNvPr id="5" name="i$ľiḑè">
            <a:extLst>
              <a:ext uri="{FF2B5EF4-FFF2-40B4-BE49-F238E27FC236}">
                <a16:creationId xmlns:a16="http://schemas.microsoft.com/office/drawing/2014/main" id="{D329FE7C-3231-47AE-82BB-CD38E261ECCC}"/>
              </a:ext>
            </a:extLst>
          </p:cNvPr>
          <p:cNvSpPr>
            <a:spLocks/>
          </p:cNvSpPr>
          <p:nvPr/>
        </p:nvSpPr>
        <p:spPr bwMode="auto">
          <a:xfrm>
            <a:off x="1054205" y="1294484"/>
            <a:ext cx="253706" cy="241954"/>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lstStyle/>
          <a:p>
            <a:pPr algn="ctr"/>
            <a:endParaRPr sz="1280">
              <a:solidFill>
                <a:schemeClr val="bg1"/>
              </a:solidFill>
              <a:cs typeface="+mn-ea"/>
              <a:sym typeface="+mn-lt"/>
            </a:endParaRPr>
          </a:p>
        </p:txBody>
      </p:sp>
      <p:sp>
        <p:nvSpPr>
          <p:cNvPr id="7" name="îśľíḓè">
            <a:extLst>
              <a:ext uri="{FF2B5EF4-FFF2-40B4-BE49-F238E27FC236}">
                <a16:creationId xmlns:a16="http://schemas.microsoft.com/office/drawing/2014/main" id="{C7B92B05-C8D6-4810-8403-4D687EFF48A9}"/>
              </a:ext>
            </a:extLst>
          </p:cNvPr>
          <p:cNvSpPr>
            <a:spLocks/>
          </p:cNvSpPr>
          <p:nvPr/>
        </p:nvSpPr>
        <p:spPr bwMode="auto">
          <a:xfrm>
            <a:off x="3514960" y="4052737"/>
            <a:ext cx="253706" cy="230898"/>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0" h="1750">
                <a:moveTo>
                  <a:pt x="1536" y="0"/>
                </a:moveTo>
                <a:cubicBezTo>
                  <a:pt x="1332" y="0"/>
                  <a:pt x="1165" y="161"/>
                  <a:pt x="1154" y="363"/>
                </a:cubicBezTo>
                <a:lnTo>
                  <a:pt x="766" y="363"/>
                </a:lnTo>
                <a:cubicBezTo>
                  <a:pt x="755" y="161"/>
                  <a:pt x="588" y="0"/>
                  <a:pt x="384" y="0"/>
                </a:cubicBezTo>
                <a:cubicBezTo>
                  <a:pt x="172" y="0"/>
                  <a:pt x="0" y="173"/>
                  <a:pt x="0" y="384"/>
                </a:cubicBezTo>
                <a:cubicBezTo>
                  <a:pt x="0" y="596"/>
                  <a:pt x="172" y="768"/>
                  <a:pt x="384" y="768"/>
                </a:cubicBezTo>
                <a:cubicBezTo>
                  <a:pt x="447" y="768"/>
                  <a:pt x="506" y="751"/>
                  <a:pt x="559" y="724"/>
                </a:cubicBezTo>
                <a:lnTo>
                  <a:pt x="748" y="1046"/>
                </a:lnTo>
                <a:cubicBezTo>
                  <a:pt x="644" y="1115"/>
                  <a:pt x="576" y="1232"/>
                  <a:pt x="576" y="1366"/>
                </a:cubicBezTo>
                <a:cubicBezTo>
                  <a:pt x="576" y="1577"/>
                  <a:pt x="748" y="1750"/>
                  <a:pt x="960" y="1750"/>
                </a:cubicBezTo>
                <a:cubicBezTo>
                  <a:pt x="1172" y="1750"/>
                  <a:pt x="1344" y="1577"/>
                  <a:pt x="1344" y="1366"/>
                </a:cubicBezTo>
                <a:cubicBezTo>
                  <a:pt x="1344" y="1233"/>
                  <a:pt x="1276" y="1115"/>
                  <a:pt x="1173" y="1046"/>
                </a:cubicBezTo>
                <a:lnTo>
                  <a:pt x="1362" y="724"/>
                </a:lnTo>
                <a:cubicBezTo>
                  <a:pt x="1414" y="752"/>
                  <a:pt x="1473" y="768"/>
                  <a:pt x="1536" y="768"/>
                </a:cubicBezTo>
                <a:cubicBezTo>
                  <a:pt x="1748" y="768"/>
                  <a:pt x="1920" y="596"/>
                  <a:pt x="1920" y="384"/>
                </a:cubicBezTo>
                <a:cubicBezTo>
                  <a:pt x="1920" y="173"/>
                  <a:pt x="1748" y="0"/>
                  <a:pt x="1536" y="0"/>
                </a:cubicBezTo>
                <a:close/>
                <a:moveTo>
                  <a:pt x="307" y="623"/>
                </a:moveTo>
                <a:cubicBezTo>
                  <a:pt x="307" y="623"/>
                  <a:pt x="358" y="597"/>
                  <a:pt x="337" y="548"/>
                </a:cubicBezTo>
                <a:cubicBezTo>
                  <a:pt x="327" y="550"/>
                  <a:pt x="301" y="555"/>
                  <a:pt x="280" y="557"/>
                </a:cubicBezTo>
                <a:cubicBezTo>
                  <a:pt x="259" y="560"/>
                  <a:pt x="241" y="548"/>
                  <a:pt x="237" y="537"/>
                </a:cubicBezTo>
                <a:cubicBezTo>
                  <a:pt x="233" y="527"/>
                  <a:pt x="244" y="508"/>
                  <a:pt x="240" y="502"/>
                </a:cubicBezTo>
                <a:cubicBezTo>
                  <a:pt x="235" y="496"/>
                  <a:pt x="219" y="479"/>
                  <a:pt x="225" y="464"/>
                </a:cubicBezTo>
                <a:cubicBezTo>
                  <a:pt x="230" y="449"/>
                  <a:pt x="228" y="442"/>
                  <a:pt x="228" y="442"/>
                </a:cubicBezTo>
                <a:cubicBezTo>
                  <a:pt x="228" y="442"/>
                  <a:pt x="197" y="436"/>
                  <a:pt x="195" y="425"/>
                </a:cubicBezTo>
                <a:cubicBezTo>
                  <a:pt x="192" y="414"/>
                  <a:pt x="236" y="346"/>
                  <a:pt x="236" y="346"/>
                </a:cubicBezTo>
                <a:cubicBezTo>
                  <a:pt x="236" y="346"/>
                  <a:pt x="227" y="330"/>
                  <a:pt x="224" y="321"/>
                </a:cubicBezTo>
                <a:cubicBezTo>
                  <a:pt x="222" y="312"/>
                  <a:pt x="224" y="265"/>
                  <a:pt x="253" y="211"/>
                </a:cubicBezTo>
                <a:cubicBezTo>
                  <a:pt x="281" y="157"/>
                  <a:pt x="347" y="138"/>
                  <a:pt x="434" y="149"/>
                </a:cubicBezTo>
                <a:cubicBezTo>
                  <a:pt x="521" y="160"/>
                  <a:pt x="573" y="248"/>
                  <a:pt x="573" y="301"/>
                </a:cubicBezTo>
                <a:cubicBezTo>
                  <a:pt x="573" y="406"/>
                  <a:pt x="499" y="455"/>
                  <a:pt x="498" y="493"/>
                </a:cubicBezTo>
                <a:cubicBezTo>
                  <a:pt x="496" y="561"/>
                  <a:pt x="573" y="623"/>
                  <a:pt x="573" y="623"/>
                </a:cubicBezTo>
                <a:lnTo>
                  <a:pt x="307" y="623"/>
                </a:lnTo>
                <a:close/>
                <a:moveTo>
                  <a:pt x="883" y="1604"/>
                </a:moveTo>
                <a:cubicBezTo>
                  <a:pt x="883" y="1604"/>
                  <a:pt x="934" y="1579"/>
                  <a:pt x="913" y="1529"/>
                </a:cubicBezTo>
                <a:cubicBezTo>
                  <a:pt x="904" y="1531"/>
                  <a:pt x="877" y="1536"/>
                  <a:pt x="856" y="1539"/>
                </a:cubicBezTo>
                <a:cubicBezTo>
                  <a:pt x="835" y="1541"/>
                  <a:pt x="817" y="1529"/>
                  <a:pt x="813" y="1518"/>
                </a:cubicBezTo>
                <a:cubicBezTo>
                  <a:pt x="809" y="1508"/>
                  <a:pt x="820" y="1489"/>
                  <a:pt x="816" y="1483"/>
                </a:cubicBezTo>
                <a:cubicBezTo>
                  <a:pt x="811" y="1477"/>
                  <a:pt x="795" y="1460"/>
                  <a:pt x="801" y="1445"/>
                </a:cubicBezTo>
                <a:cubicBezTo>
                  <a:pt x="806" y="1430"/>
                  <a:pt x="804" y="1423"/>
                  <a:pt x="804" y="1423"/>
                </a:cubicBezTo>
                <a:cubicBezTo>
                  <a:pt x="804" y="1423"/>
                  <a:pt x="773" y="1417"/>
                  <a:pt x="771" y="1406"/>
                </a:cubicBezTo>
                <a:cubicBezTo>
                  <a:pt x="768" y="1395"/>
                  <a:pt x="812" y="1327"/>
                  <a:pt x="812" y="1327"/>
                </a:cubicBezTo>
                <a:cubicBezTo>
                  <a:pt x="812" y="1327"/>
                  <a:pt x="803" y="1311"/>
                  <a:pt x="800" y="1302"/>
                </a:cubicBezTo>
                <a:cubicBezTo>
                  <a:pt x="798" y="1293"/>
                  <a:pt x="800" y="1246"/>
                  <a:pt x="829" y="1192"/>
                </a:cubicBezTo>
                <a:cubicBezTo>
                  <a:pt x="857" y="1139"/>
                  <a:pt x="923" y="1119"/>
                  <a:pt x="1010" y="1130"/>
                </a:cubicBezTo>
                <a:cubicBezTo>
                  <a:pt x="1097" y="1141"/>
                  <a:pt x="1149" y="1229"/>
                  <a:pt x="1149" y="1282"/>
                </a:cubicBezTo>
                <a:cubicBezTo>
                  <a:pt x="1149" y="1388"/>
                  <a:pt x="1075" y="1436"/>
                  <a:pt x="1074" y="1474"/>
                </a:cubicBezTo>
                <a:cubicBezTo>
                  <a:pt x="1072" y="1542"/>
                  <a:pt x="1149" y="1604"/>
                  <a:pt x="1149" y="1604"/>
                </a:cubicBezTo>
                <a:lnTo>
                  <a:pt x="883" y="1604"/>
                </a:lnTo>
                <a:close/>
                <a:moveTo>
                  <a:pt x="1135" y="1026"/>
                </a:moveTo>
                <a:cubicBezTo>
                  <a:pt x="1082" y="999"/>
                  <a:pt x="1023" y="982"/>
                  <a:pt x="960" y="982"/>
                </a:cubicBezTo>
                <a:cubicBezTo>
                  <a:pt x="897" y="982"/>
                  <a:pt x="838" y="998"/>
                  <a:pt x="785" y="1026"/>
                </a:cubicBezTo>
                <a:lnTo>
                  <a:pt x="596" y="704"/>
                </a:lnTo>
                <a:cubicBezTo>
                  <a:pt x="694" y="639"/>
                  <a:pt x="759" y="530"/>
                  <a:pt x="766" y="406"/>
                </a:cubicBezTo>
                <a:lnTo>
                  <a:pt x="1154" y="406"/>
                </a:lnTo>
                <a:cubicBezTo>
                  <a:pt x="1161" y="530"/>
                  <a:pt x="1226" y="639"/>
                  <a:pt x="1324" y="704"/>
                </a:cubicBezTo>
                <a:lnTo>
                  <a:pt x="1135" y="1026"/>
                </a:lnTo>
                <a:close/>
                <a:moveTo>
                  <a:pt x="1459" y="623"/>
                </a:moveTo>
                <a:cubicBezTo>
                  <a:pt x="1459" y="623"/>
                  <a:pt x="1510" y="597"/>
                  <a:pt x="1489" y="548"/>
                </a:cubicBezTo>
                <a:cubicBezTo>
                  <a:pt x="1479" y="550"/>
                  <a:pt x="1453" y="555"/>
                  <a:pt x="1432" y="557"/>
                </a:cubicBezTo>
                <a:cubicBezTo>
                  <a:pt x="1411" y="560"/>
                  <a:pt x="1393" y="548"/>
                  <a:pt x="1389" y="537"/>
                </a:cubicBezTo>
                <a:cubicBezTo>
                  <a:pt x="1385" y="527"/>
                  <a:pt x="1396" y="508"/>
                  <a:pt x="1392" y="502"/>
                </a:cubicBezTo>
                <a:cubicBezTo>
                  <a:pt x="1387" y="496"/>
                  <a:pt x="1371" y="479"/>
                  <a:pt x="1377" y="464"/>
                </a:cubicBezTo>
                <a:cubicBezTo>
                  <a:pt x="1382" y="449"/>
                  <a:pt x="1380" y="442"/>
                  <a:pt x="1380" y="442"/>
                </a:cubicBezTo>
                <a:cubicBezTo>
                  <a:pt x="1380" y="442"/>
                  <a:pt x="1350" y="436"/>
                  <a:pt x="1347" y="425"/>
                </a:cubicBezTo>
                <a:cubicBezTo>
                  <a:pt x="1344" y="414"/>
                  <a:pt x="1388" y="346"/>
                  <a:pt x="1388" y="346"/>
                </a:cubicBezTo>
                <a:cubicBezTo>
                  <a:pt x="1388" y="346"/>
                  <a:pt x="1379" y="330"/>
                  <a:pt x="1376" y="321"/>
                </a:cubicBezTo>
                <a:cubicBezTo>
                  <a:pt x="1374" y="312"/>
                  <a:pt x="1376" y="265"/>
                  <a:pt x="1405" y="211"/>
                </a:cubicBezTo>
                <a:cubicBezTo>
                  <a:pt x="1433" y="157"/>
                  <a:pt x="1499" y="138"/>
                  <a:pt x="1586" y="149"/>
                </a:cubicBezTo>
                <a:cubicBezTo>
                  <a:pt x="1673" y="160"/>
                  <a:pt x="1725" y="248"/>
                  <a:pt x="1725" y="301"/>
                </a:cubicBezTo>
                <a:cubicBezTo>
                  <a:pt x="1725" y="406"/>
                  <a:pt x="1651" y="455"/>
                  <a:pt x="1650" y="493"/>
                </a:cubicBezTo>
                <a:cubicBezTo>
                  <a:pt x="1648" y="561"/>
                  <a:pt x="1725" y="623"/>
                  <a:pt x="1725" y="623"/>
                </a:cubicBezTo>
                <a:lnTo>
                  <a:pt x="1459" y="623"/>
                </a:lnTo>
                <a:close/>
              </a:path>
            </a:pathLst>
          </a:custGeom>
          <a:solidFill>
            <a:srgbClr val="FFFFFF"/>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349">
              <a:solidFill>
                <a:schemeClr val="bg1"/>
              </a:solidFill>
              <a:cs typeface="+mn-ea"/>
              <a:sym typeface="+mn-lt"/>
            </a:endParaRPr>
          </a:p>
        </p:txBody>
      </p:sp>
      <p:sp>
        <p:nvSpPr>
          <p:cNvPr id="9" name="isḻïḋè">
            <a:extLst>
              <a:ext uri="{FF2B5EF4-FFF2-40B4-BE49-F238E27FC236}">
                <a16:creationId xmlns:a16="http://schemas.microsoft.com/office/drawing/2014/main" id="{03A3EDE5-FB86-4A7B-B4BE-7ED76C11E6E1}"/>
              </a:ext>
            </a:extLst>
          </p:cNvPr>
          <p:cNvSpPr>
            <a:spLocks/>
          </p:cNvSpPr>
          <p:nvPr/>
        </p:nvSpPr>
        <p:spPr bwMode="auto">
          <a:xfrm>
            <a:off x="5657409" y="4041529"/>
            <a:ext cx="253700" cy="253318"/>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rgbClr val="FFFFFF"/>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349">
              <a:solidFill>
                <a:schemeClr val="bg1"/>
              </a:solidFill>
              <a:cs typeface="+mn-ea"/>
              <a:sym typeface="+mn-lt"/>
            </a:endParaRPr>
          </a:p>
        </p:txBody>
      </p:sp>
      <p:pic>
        <p:nvPicPr>
          <p:cNvPr id="6" name="图片 5">
            <a:extLst>
              <a:ext uri="{FF2B5EF4-FFF2-40B4-BE49-F238E27FC236}">
                <a16:creationId xmlns:a16="http://schemas.microsoft.com/office/drawing/2014/main" id="{003E2C6D-9AA0-65C7-41D5-37A6936BF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000180" cy="4867275"/>
          </a:xfrm>
          <a:prstGeom prst="rect">
            <a:avLst/>
          </a:prstGeom>
        </p:spPr>
      </p:pic>
      <p:sp>
        <p:nvSpPr>
          <p:cNvPr id="10" name="文本框 9">
            <a:extLst>
              <a:ext uri="{FF2B5EF4-FFF2-40B4-BE49-F238E27FC236}">
                <a16:creationId xmlns:a16="http://schemas.microsoft.com/office/drawing/2014/main" id="{5F4BC650-13A9-C2B2-3A28-0A59D9410193}"/>
              </a:ext>
            </a:extLst>
          </p:cNvPr>
          <p:cNvSpPr txBox="1"/>
          <p:nvPr/>
        </p:nvSpPr>
        <p:spPr>
          <a:xfrm>
            <a:off x="1054205" y="5000625"/>
            <a:ext cx="7137295" cy="1477328"/>
          </a:xfrm>
          <a:prstGeom prst="rect">
            <a:avLst/>
          </a:prstGeom>
          <a:noFill/>
        </p:spPr>
        <p:txBody>
          <a:bodyPr wrap="square" rtlCol="0">
            <a:spAutoFit/>
          </a:bodyPr>
          <a:lstStyle/>
          <a:p>
            <a:r>
              <a:rPr lang="zh-CN" altLang="en-US" dirty="0"/>
              <a:t>从散点图来看，六各变量与</a:t>
            </a:r>
            <a:r>
              <a:rPr lang="en-US" altLang="zh-CN" dirty="0" err="1"/>
              <a:t>Saleprice</a:t>
            </a:r>
            <a:r>
              <a:rPr lang="zh-CN" altLang="en-US" dirty="0"/>
              <a:t>都是呈正相关的，但在一些散点图中存在异常值，其中关于 </a:t>
            </a:r>
            <a:r>
              <a:rPr lang="en-US" altLang="zh-CN" dirty="0"/>
              <a:t>‘</a:t>
            </a:r>
            <a:r>
              <a:rPr lang="en-US" altLang="zh-CN" dirty="0" err="1"/>
              <a:t>OverallQual</a:t>
            </a:r>
            <a:r>
              <a:rPr lang="en-US" altLang="zh-CN" dirty="0"/>
              <a:t>’,‘</a:t>
            </a:r>
            <a:r>
              <a:rPr lang="en-US" altLang="zh-CN" dirty="0" err="1"/>
              <a:t>TotalBsmtSF</a:t>
            </a:r>
            <a:r>
              <a:rPr lang="en-US" altLang="zh-CN" dirty="0"/>
              <a:t>’,‘</a:t>
            </a:r>
            <a:r>
              <a:rPr lang="en-US" altLang="zh-CN" dirty="0" err="1"/>
              <a:t>GrLivArea</a:t>
            </a:r>
            <a:r>
              <a:rPr lang="en-US" altLang="zh-CN" dirty="0"/>
              <a:t>’,‘</a:t>
            </a:r>
            <a:r>
              <a:rPr lang="en-US" altLang="zh-CN" dirty="0" err="1"/>
              <a:t>YearBuilt</a:t>
            </a:r>
            <a:r>
              <a:rPr lang="en-US" altLang="zh-CN" dirty="0"/>
              <a:t>’</a:t>
            </a:r>
            <a:r>
              <a:rPr lang="zh-CN" altLang="en-US" dirty="0"/>
              <a:t>的四个变量的散点图中，有比较明显的异常值，故将异常离散点所代表的样本清除</a:t>
            </a:r>
          </a:p>
        </p:txBody>
      </p:sp>
    </p:spTree>
    <p:extLst>
      <p:ext uri="{BB962C8B-B14F-4D97-AF65-F5344CB8AC3E}">
        <p14:creationId xmlns:p14="http://schemas.microsoft.com/office/powerpoint/2010/main" val="1182352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D0AB03-EEA8-3520-1D77-6A86495688C5}"/>
              </a:ext>
            </a:extLst>
          </p:cNvPr>
          <p:cNvPicPr>
            <a:picLocks noChangeAspect="1"/>
          </p:cNvPicPr>
          <p:nvPr/>
        </p:nvPicPr>
        <p:blipFill>
          <a:blip r:embed="rId3"/>
          <a:stretch>
            <a:fillRect/>
          </a:stretch>
        </p:blipFill>
        <p:spPr>
          <a:xfrm>
            <a:off x="-19666" y="0"/>
            <a:ext cx="12211665" cy="6858000"/>
          </a:xfrm>
          <a:prstGeom prst="rect">
            <a:avLst/>
          </a:prstGeom>
        </p:spPr>
      </p:pic>
      <p:sp>
        <p:nvSpPr>
          <p:cNvPr id="15" name="Circle">
            <a:extLst>
              <a:ext uri="{FF2B5EF4-FFF2-40B4-BE49-F238E27FC236}">
                <a16:creationId xmlns:a16="http://schemas.microsoft.com/office/drawing/2014/main" id="{4401C406-961D-B749-A2E1-BEC70174B60B}"/>
              </a:ext>
            </a:extLst>
          </p:cNvPr>
          <p:cNvSpPr/>
          <p:nvPr/>
        </p:nvSpPr>
        <p:spPr>
          <a:xfrm>
            <a:off x="1630654" y="1138502"/>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3" name="矩形 2">
            <a:extLst>
              <a:ext uri="{FF2B5EF4-FFF2-40B4-BE49-F238E27FC236}">
                <a16:creationId xmlns:a16="http://schemas.microsoft.com/office/drawing/2014/main" id="{1E2D89B3-1E4F-4494-AD98-14A14F74E722}"/>
              </a:ext>
            </a:extLst>
          </p:cNvPr>
          <p:cNvSpPr/>
          <p:nvPr/>
        </p:nvSpPr>
        <p:spPr>
          <a:xfrm>
            <a:off x="5857217" y="1932969"/>
            <a:ext cx="2213420" cy="328229"/>
          </a:xfrm>
          <a:prstGeom prst="rect">
            <a:avLst/>
          </a:prstGeom>
        </p:spPr>
        <p:txBody>
          <a:bodyPr wrap="none" lIns="121917" tIns="60959" rIns="121917" bIns="60959">
            <a:spAutoFit/>
          </a:bodyPr>
          <a:lstStyle/>
          <a:p>
            <a:r>
              <a:rPr lang="en-US" altLang="zh-CN" sz="1333" b="1" dirty="0">
                <a:solidFill>
                  <a:schemeClr val="tx1">
                    <a:lumMod val="75000"/>
                    <a:lumOff val="25000"/>
                  </a:schemeClr>
                </a:solidFill>
                <a:cs typeface="+mn-ea"/>
                <a:sym typeface="+mn-lt"/>
              </a:rPr>
              <a:t>ADD YOUR TITLE HERE</a:t>
            </a:r>
            <a:endParaRPr lang="zh-CN" altLang="en-US" sz="1333" b="1" dirty="0">
              <a:solidFill>
                <a:schemeClr val="tx1">
                  <a:lumMod val="75000"/>
                  <a:lumOff val="25000"/>
                </a:schemeClr>
              </a:solidFill>
              <a:cs typeface="+mn-ea"/>
              <a:sym typeface="+mn-lt"/>
            </a:endParaRPr>
          </a:p>
        </p:txBody>
      </p:sp>
      <p:sp>
        <p:nvSpPr>
          <p:cNvPr id="5" name="Text Box 7">
            <a:extLst>
              <a:ext uri="{FF2B5EF4-FFF2-40B4-BE49-F238E27FC236}">
                <a16:creationId xmlns:a16="http://schemas.microsoft.com/office/drawing/2014/main" id="{3DC72705-4BEA-4546-9FCB-EC297243808D}"/>
              </a:ext>
            </a:extLst>
          </p:cNvPr>
          <p:cNvSpPr txBox="1">
            <a:spLocks noChangeArrowheads="1"/>
          </p:cNvSpPr>
          <p:nvPr/>
        </p:nvSpPr>
        <p:spPr bwMode="auto">
          <a:xfrm>
            <a:off x="2173536" y="1685936"/>
            <a:ext cx="2450670" cy="2441564"/>
          </a:xfrm>
          <a:prstGeom prst="rect">
            <a:avLst/>
          </a:prstGeom>
          <a:noFill/>
          <a:ln w="9525">
            <a:noFill/>
            <a:miter lim="800000"/>
            <a:headEnd/>
            <a:tailEnd/>
          </a:ln>
        </p:spPr>
        <p:txBody>
          <a:bodyPr wrap="none" lIns="60959" tIns="30479" rIns="60959" bIns="30479">
            <a:spAutoFit/>
          </a:bodyPr>
          <a:lstStyle/>
          <a:p>
            <a:pPr algn="ctr" defTabSz="1088223"/>
            <a:r>
              <a:rPr lang="en-US" altLang="zh-CN" sz="15466" kern="0" dirty="0">
                <a:solidFill>
                  <a:schemeClr val="bg1"/>
                </a:solidFill>
                <a:effectLst>
                  <a:outerShdw blurRad="38100" dist="38100" dir="2700000" algn="tl">
                    <a:srgbClr val="000000">
                      <a:alpha val="43137"/>
                    </a:srgbClr>
                  </a:outerShdw>
                </a:effectLst>
                <a:cs typeface="+mn-ea"/>
                <a:sym typeface="+mn-lt"/>
              </a:rPr>
              <a:t>03</a:t>
            </a:r>
            <a:endParaRPr lang="en-CA" sz="15466" spc="-15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7848FF5C-5400-46B8-907F-78C57DFC511A}"/>
              </a:ext>
            </a:extLst>
          </p:cNvPr>
          <p:cNvGrpSpPr/>
          <p:nvPr/>
        </p:nvGrpSpPr>
        <p:grpSpPr>
          <a:xfrm rot="10800000" flipH="1">
            <a:off x="-520700" y="4127500"/>
            <a:ext cx="12725400" cy="2730499"/>
            <a:chOff x="2241547" y="-1"/>
            <a:chExt cx="9950451" cy="3972515"/>
          </a:xfrm>
        </p:grpSpPr>
        <p:sp>
          <p:nvSpPr>
            <p:cNvPr id="7" name="Freeform 68">
              <a:extLst>
                <a:ext uri="{FF2B5EF4-FFF2-40B4-BE49-F238E27FC236}">
                  <a16:creationId xmlns:a16="http://schemas.microsoft.com/office/drawing/2014/main" id="{26C57696-D386-4EA9-9227-E71A83A72FFA}"/>
                </a:ext>
              </a:extLst>
            </p:cNvPr>
            <p:cNvSpPr>
              <a:spLocks/>
            </p:cNvSpPr>
            <p:nvPr userDrawn="1"/>
          </p:nvSpPr>
          <p:spPr bwMode="auto">
            <a:xfrm>
              <a:off x="2241547" y="-1"/>
              <a:ext cx="9950451" cy="3972515"/>
            </a:xfrm>
            <a:custGeom>
              <a:avLst/>
              <a:gdLst>
                <a:gd name="T0" fmla="*/ 1346 w 1346"/>
                <a:gd name="T1" fmla="*/ 352 h 518"/>
                <a:gd name="T2" fmla="*/ 814 w 1346"/>
                <a:gd name="T3" fmla="*/ 346 h 518"/>
                <a:gd name="T4" fmla="*/ 0 w 1346"/>
                <a:gd name="T5" fmla="*/ 0 h 518"/>
                <a:gd name="T6" fmla="*/ 1346 w 1346"/>
                <a:gd name="T7" fmla="*/ 0 h 518"/>
                <a:gd name="T8" fmla="*/ 1346 w 1346"/>
                <a:gd name="T9" fmla="*/ 352 h 518"/>
              </a:gdLst>
              <a:ahLst/>
              <a:cxnLst>
                <a:cxn ang="0">
                  <a:pos x="T0" y="T1"/>
                </a:cxn>
                <a:cxn ang="0">
                  <a:pos x="T2" y="T3"/>
                </a:cxn>
                <a:cxn ang="0">
                  <a:pos x="T4" y="T5"/>
                </a:cxn>
                <a:cxn ang="0">
                  <a:pos x="T6" y="T7"/>
                </a:cxn>
                <a:cxn ang="0">
                  <a:pos x="T8" y="T9"/>
                </a:cxn>
              </a:cxnLst>
              <a:rect l="0" t="0" r="r" b="b"/>
              <a:pathLst>
                <a:path w="1346" h="518">
                  <a:moveTo>
                    <a:pt x="1346" y="352"/>
                  </a:moveTo>
                  <a:cubicBezTo>
                    <a:pt x="1346" y="352"/>
                    <a:pt x="1151" y="518"/>
                    <a:pt x="814" y="346"/>
                  </a:cubicBezTo>
                  <a:cubicBezTo>
                    <a:pt x="576" y="224"/>
                    <a:pt x="312" y="0"/>
                    <a:pt x="0" y="0"/>
                  </a:cubicBezTo>
                  <a:cubicBezTo>
                    <a:pt x="1346" y="0"/>
                    <a:pt x="1346" y="0"/>
                    <a:pt x="1346" y="0"/>
                  </a:cubicBezTo>
                  <a:lnTo>
                    <a:pt x="1346" y="352"/>
                  </a:lnTo>
                  <a:close/>
                </a:path>
              </a:pathLst>
            </a:custGeom>
            <a:gradFill>
              <a:gsLst>
                <a:gs pos="18000">
                  <a:schemeClr val="accent1">
                    <a:lumMod val="60000"/>
                    <a:lumOff val="40000"/>
                  </a:schemeClr>
                </a:gs>
                <a:gs pos="58000">
                  <a:schemeClr val="accent1"/>
                </a:gs>
              </a:gsLst>
              <a:lin ang="18900000" scaled="1"/>
            </a:gradFill>
            <a:ln>
              <a:no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 name="Freeform 69">
              <a:extLst>
                <a:ext uri="{FF2B5EF4-FFF2-40B4-BE49-F238E27FC236}">
                  <a16:creationId xmlns:a16="http://schemas.microsoft.com/office/drawing/2014/main" id="{B8F8B653-5C82-4FAB-977A-095BE661E8A3}"/>
                </a:ext>
              </a:extLst>
            </p:cNvPr>
            <p:cNvSpPr>
              <a:spLocks/>
            </p:cNvSpPr>
            <p:nvPr userDrawn="1"/>
          </p:nvSpPr>
          <p:spPr bwMode="auto">
            <a:xfrm>
              <a:off x="6162062" y="-1"/>
              <a:ext cx="6029936" cy="2328077"/>
            </a:xfrm>
            <a:custGeom>
              <a:avLst/>
              <a:gdLst>
                <a:gd name="T0" fmla="*/ 773 w 773"/>
                <a:gd name="T1" fmla="*/ 0 h 318"/>
                <a:gd name="T2" fmla="*/ 773 w 773"/>
                <a:gd name="T3" fmla="*/ 316 h 318"/>
                <a:gd name="T4" fmla="*/ 0 w 773"/>
                <a:gd name="T5" fmla="*/ 0 h 318"/>
                <a:gd name="T6" fmla="*/ 773 w 773"/>
                <a:gd name="T7" fmla="*/ 0 h 318"/>
              </a:gdLst>
              <a:ahLst/>
              <a:cxnLst>
                <a:cxn ang="0">
                  <a:pos x="T0" y="T1"/>
                </a:cxn>
                <a:cxn ang="0">
                  <a:pos x="T2" y="T3"/>
                </a:cxn>
                <a:cxn ang="0">
                  <a:pos x="T4" y="T5"/>
                </a:cxn>
                <a:cxn ang="0">
                  <a:pos x="T6" y="T7"/>
                </a:cxn>
              </a:cxnLst>
              <a:rect l="0" t="0" r="r" b="b"/>
              <a:pathLst>
                <a:path w="773" h="318">
                  <a:moveTo>
                    <a:pt x="773" y="0"/>
                  </a:moveTo>
                  <a:cubicBezTo>
                    <a:pt x="773" y="316"/>
                    <a:pt x="773" y="316"/>
                    <a:pt x="773" y="316"/>
                  </a:cubicBezTo>
                  <a:cubicBezTo>
                    <a:pt x="642" y="318"/>
                    <a:pt x="266" y="294"/>
                    <a:pt x="0" y="0"/>
                  </a:cubicBezTo>
                  <a:lnTo>
                    <a:pt x="773" y="0"/>
                  </a:lnTo>
                  <a:close/>
                </a:path>
              </a:pathLst>
            </a:custGeom>
            <a:gradFill flip="none" rotWithShape="1">
              <a:gsLst>
                <a:gs pos="15000">
                  <a:schemeClr val="accent2"/>
                </a:gs>
                <a:gs pos="91000">
                  <a:schemeClr val="accent1"/>
                </a:gs>
              </a:gsLst>
              <a:lin ang="18900000" scaled="1"/>
              <a:tileRect/>
            </a:gradFill>
            <a:ln>
              <a:no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sp>
        <p:nvSpPr>
          <p:cNvPr id="9" name="文本框 10">
            <a:extLst>
              <a:ext uri="{FF2B5EF4-FFF2-40B4-BE49-F238E27FC236}">
                <a16:creationId xmlns:a16="http://schemas.microsoft.com/office/drawing/2014/main" id="{AA8D6FF0-330A-4EB4-9960-1AE998EE3F97}"/>
              </a:ext>
            </a:extLst>
          </p:cNvPr>
          <p:cNvSpPr txBox="1"/>
          <p:nvPr/>
        </p:nvSpPr>
        <p:spPr bwMode="auto">
          <a:xfrm>
            <a:off x="5858950" y="2358380"/>
            <a:ext cx="4000773" cy="1015663"/>
          </a:xfrm>
          <a:prstGeom prst="rect">
            <a:avLst/>
          </a:prstGeom>
          <a:noFill/>
        </p:spPr>
        <p:txBody>
          <a:bodyPr wrap="square" lIns="91440" tIns="45720" rIns="91440" bIns="4572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a:ea typeface="微软雅黑"/>
                <a:cs typeface="Segoe UI Light" panose="020B0502040204020203" pitchFamily="34" charset="0"/>
              </a:defRPr>
            </a:lvl1pPr>
          </a:lstStyle>
          <a:p>
            <a:pPr>
              <a:defRPr/>
            </a:pPr>
            <a:endParaRPr lang="zh-CN" altLang="en-US" sz="6000" dirty="0">
              <a:solidFill>
                <a:schemeClr val="tx1">
                  <a:lumMod val="75000"/>
                  <a:lumOff val="25000"/>
                </a:schemeClr>
              </a:solidFill>
              <a:latin typeface="+mn-lt"/>
              <a:ea typeface="+mn-ea"/>
              <a:cs typeface="+mn-ea"/>
              <a:sym typeface="+mn-lt"/>
            </a:endParaRPr>
          </a:p>
        </p:txBody>
      </p:sp>
      <p:sp>
        <p:nvSpPr>
          <p:cNvPr id="17" name="Circle">
            <a:extLst>
              <a:ext uri="{FF2B5EF4-FFF2-40B4-BE49-F238E27FC236}">
                <a16:creationId xmlns:a16="http://schemas.microsoft.com/office/drawing/2014/main" id="{ACFCBED2-BB80-B747-920D-FBD48E407B3E}"/>
              </a:ext>
            </a:extLst>
          </p:cNvPr>
          <p:cNvSpPr/>
          <p:nvPr/>
        </p:nvSpPr>
        <p:spPr>
          <a:xfrm>
            <a:off x="856099" y="4851137"/>
            <a:ext cx="1076920" cy="1076920"/>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8" name="Circle">
            <a:extLst>
              <a:ext uri="{FF2B5EF4-FFF2-40B4-BE49-F238E27FC236}">
                <a16:creationId xmlns:a16="http://schemas.microsoft.com/office/drawing/2014/main" id="{C62A2372-E1C5-CC4F-A046-0C7458C17B6F}"/>
              </a:ext>
            </a:extLst>
          </p:cNvPr>
          <p:cNvSpPr/>
          <p:nvPr/>
        </p:nvSpPr>
        <p:spPr>
          <a:xfrm>
            <a:off x="1089673" y="452379"/>
            <a:ext cx="362943" cy="362943"/>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9" name="Circle">
            <a:extLst>
              <a:ext uri="{FF2B5EF4-FFF2-40B4-BE49-F238E27FC236}">
                <a16:creationId xmlns:a16="http://schemas.microsoft.com/office/drawing/2014/main" id="{F7CEEFF1-A07D-5543-854B-C7311F49D78A}"/>
              </a:ext>
            </a:extLst>
          </p:cNvPr>
          <p:cNvSpPr/>
          <p:nvPr/>
        </p:nvSpPr>
        <p:spPr>
          <a:xfrm>
            <a:off x="10163150" y="-1439117"/>
            <a:ext cx="4966380" cy="4966380"/>
          </a:xfrm>
          <a:prstGeom prst="ellipse">
            <a:avLst/>
          </a:prstGeom>
          <a:ln w="12700">
            <a:solidFill>
              <a:schemeClr val="bg1">
                <a:lumMod val="65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1" name="Circle">
            <a:extLst>
              <a:ext uri="{FF2B5EF4-FFF2-40B4-BE49-F238E27FC236}">
                <a16:creationId xmlns:a16="http://schemas.microsoft.com/office/drawing/2014/main" id="{C529E2AF-266D-124F-AC19-E59BE1D5E128}"/>
              </a:ext>
            </a:extLst>
          </p:cNvPr>
          <p:cNvSpPr/>
          <p:nvPr/>
        </p:nvSpPr>
        <p:spPr>
          <a:xfrm>
            <a:off x="9957435" y="1138502"/>
            <a:ext cx="411430" cy="411430"/>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2" name="矩形 1">
            <a:extLst>
              <a:ext uri="{FF2B5EF4-FFF2-40B4-BE49-F238E27FC236}">
                <a16:creationId xmlns:a16="http://schemas.microsoft.com/office/drawing/2014/main" id="{037837D8-2876-A147-9032-72329B55FA51}"/>
              </a:ext>
            </a:extLst>
          </p:cNvPr>
          <p:cNvSpPr/>
          <p:nvPr/>
        </p:nvSpPr>
        <p:spPr>
          <a:xfrm>
            <a:off x="5372801" y="2701115"/>
            <a:ext cx="5032147" cy="923330"/>
          </a:xfrm>
          <a:prstGeom prst="rect">
            <a:avLst/>
          </a:prstGeom>
          <a:noFill/>
        </p:spPr>
        <p:txBody>
          <a:bodyPr wrap="none" lIns="91440" tIns="45720" rIns="91440" bIns="45720">
            <a:spAutoFit/>
          </a:bodyPr>
          <a:lstStyle/>
          <a:p>
            <a:pPr algn="ctr"/>
            <a:r>
              <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数据集特征工程</a:t>
            </a:r>
          </a:p>
        </p:txBody>
      </p:sp>
    </p:spTree>
    <p:extLst>
      <p:ext uri="{BB962C8B-B14F-4D97-AF65-F5344CB8AC3E}">
        <p14:creationId xmlns:p14="http://schemas.microsoft.com/office/powerpoint/2010/main" val="1609513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2" presetClass="entr" presetSubtype="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lide(fromRight)">
                                      <p:cBhvr>
                                        <p:cTn id="13" dur="500"/>
                                        <p:tgtEl>
                                          <p:spTgt spid="3"/>
                                        </p:tgtEl>
                                      </p:cBhvr>
                                    </p:animEffect>
                                  </p:childTnLst>
                                </p:cTn>
                              </p:par>
                            </p:childTnLst>
                          </p:cTn>
                        </p:par>
                        <p:par>
                          <p:cTn id="14" fill="hold">
                            <p:stCondLst>
                              <p:cond delay="10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500"/>
                            </p:stCondLst>
                            <p:childTnLst>
                              <p:par>
                                <p:cTn id="19" presetID="3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fltVal val="0"/>
                                          </p:val>
                                        </p:tav>
                                        <p:tav tm="100000">
                                          <p:val>
                                            <p:strVal val="#ppt_w"/>
                                          </p:val>
                                        </p:tav>
                                      </p:tavLst>
                                    </p:anim>
                                    <p:anim calcmode="lin" valueType="num">
                                      <p:cBhvr>
                                        <p:cTn id="22" dur="1000" fill="hold"/>
                                        <p:tgtEl>
                                          <p:spTgt spid="15"/>
                                        </p:tgtEl>
                                        <p:attrNameLst>
                                          <p:attrName>ppt_h</p:attrName>
                                        </p:attrNameLst>
                                      </p:cBhvr>
                                      <p:tavLst>
                                        <p:tav tm="0">
                                          <p:val>
                                            <p:fltVal val="0"/>
                                          </p:val>
                                        </p:tav>
                                        <p:tav tm="100000">
                                          <p:val>
                                            <p:strVal val="#ppt_h"/>
                                          </p:val>
                                        </p:tav>
                                      </p:tavLst>
                                    </p:anim>
                                    <p:anim calcmode="lin" valueType="num">
                                      <p:cBhvr>
                                        <p:cTn id="23" dur="1000" fill="hold"/>
                                        <p:tgtEl>
                                          <p:spTgt spid="15"/>
                                        </p:tgtEl>
                                        <p:attrNameLst>
                                          <p:attrName>style.rotation</p:attrName>
                                        </p:attrNameLst>
                                      </p:cBhvr>
                                      <p:tavLst>
                                        <p:tav tm="0">
                                          <p:val>
                                            <p:fltVal val="90"/>
                                          </p:val>
                                        </p:tav>
                                        <p:tav tm="100000">
                                          <p:val>
                                            <p:fltVal val="0"/>
                                          </p:val>
                                        </p:tav>
                                      </p:tavLst>
                                    </p:anim>
                                    <p:animEffect transition="in" filter="fade">
                                      <p:cBhvr>
                                        <p:cTn id="24" dur="1000"/>
                                        <p:tgtEl>
                                          <p:spTgt spid="15"/>
                                        </p:tgtEl>
                                      </p:cBhvr>
                                    </p:animEffect>
                                  </p:childTnLst>
                                </p:cTn>
                              </p:par>
                            </p:childTnLst>
                          </p:cTn>
                        </p:par>
                        <p:par>
                          <p:cTn id="25" fill="hold">
                            <p:stCondLst>
                              <p:cond delay="2500"/>
                            </p:stCondLst>
                            <p:childTnLst>
                              <p:par>
                                <p:cTn id="26" presetID="31"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1000" fill="hold"/>
                                        <p:tgtEl>
                                          <p:spTgt spid="17"/>
                                        </p:tgtEl>
                                        <p:attrNameLst>
                                          <p:attrName>ppt_w</p:attrName>
                                        </p:attrNameLst>
                                      </p:cBhvr>
                                      <p:tavLst>
                                        <p:tav tm="0">
                                          <p:val>
                                            <p:fltVal val="0"/>
                                          </p:val>
                                        </p:tav>
                                        <p:tav tm="100000">
                                          <p:val>
                                            <p:strVal val="#ppt_w"/>
                                          </p:val>
                                        </p:tav>
                                      </p:tavLst>
                                    </p:anim>
                                    <p:anim calcmode="lin" valueType="num">
                                      <p:cBhvr>
                                        <p:cTn id="29" dur="1000" fill="hold"/>
                                        <p:tgtEl>
                                          <p:spTgt spid="17"/>
                                        </p:tgtEl>
                                        <p:attrNameLst>
                                          <p:attrName>ppt_h</p:attrName>
                                        </p:attrNameLst>
                                      </p:cBhvr>
                                      <p:tavLst>
                                        <p:tav tm="0">
                                          <p:val>
                                            <p:fltVal val="0"/>
                                          </p:val>
                                        </p:tav>
                                        <p:tav tm="100000">
                                          <p:val>
                                            <p:strVal val="#ppt_h"/>
                                          </p:val>
                                        </p:tav>
                                      </p:tavLst>
                                    </p:anim>
                                    <p:anim calcmode="lin" valueType="num">
                                      <p:cBhvr>
                                        <p:cTn id="30" dur="1000" fill="hold"/>
                                        <p:tgtEl>
                                          <p:spTgt spid="17"/>
                                        </p:tgtEl>
                                        <p:attrNameLst>
                                          <p:attrName>style.rotation</p:attrName>
                                        </p:attrNameLst>
                                      </p:cBhvr>
                                      <p:tavLst>
                                        <p:tav tm="0">
                                          <p:val>
                                            <p:fltVal val="90"/>
                                          </p:val>
                                        </p:tav>
                                        <p:tav tm="100000">
                                          <p:val>
                                            <p:fltVal val="0"/>
                                          </p:val>
                                        </p:tav>
                                      </p:tavLst>
                                    </p:anim>
                                    <p:animEffect transition="in" filter="fade">
                                      <p:cBhvr>
                                        <p:cTn id="31" dur="1000"/>
                                        <p:tgtEl>
                                          <p:spTgt spid="17"/>
                                        </p:tgtEl>
                                      </p:cBhvr>
                                    </p:animEffect>
                                  </p:childTnLst>
                                </p:cTn>
                              </p:par>
                            </p:childTnLst>
                          </p:cTn>
                        </p:par>
                        <p:par>
                          <p:cTn id="32" fill="hold">
                            <p:stCondLst>
                              <p:cond delay="3500"/>
                            </p:stCondLst>
                            <p:childTnLst>
                              <p:par>
                                <p:cTn id="33" presetID="31"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fltVal val="0"/>
                                          </p:val>
                                        </p:tav>
                                        <p:tav tm="100000">
                                          <p:val>
                                            <p:strVal val="#ppt_w"/>
                                          </p:val>
                                        </p:tav>
                                      </p:tavLst>
                                    </p:anim>
                                    <p:anim calcmode="lin" valueType="num">
                                      <p:cBhvr>
                                        <p:cTn id="36" dur="1000" fill="hold"/>
                                        <p:tgtEl>
                                          <p:spTgt spid="18"/>
                                        </p:tgtEl>
                                        <p:attrNameLst>
                                          <p:attrName>ppt_h</p:attrName>
                                        </p:attrNameLst>
                                      </p:cBhvr>
                                      <p:tavLst>
                                        <p:tav tm="0">
                                          <p:val>
                                            <p:fltVal val="0"/>
                                          </p:val>
                                        </p:tav>
                                        <p:tav tm="100000">
                                          <p:val>
                                            <p:strVal val="#ppt_h"/>
                                          </p:val>
                                        </p:tav>
                                      </p:tavLst>
                                    </p:anim>
                                    <p:anim calcmode="lin" valueType="num">
                                      <p:cBhvr>
                                        <p:cTn id="37" dur="1000" fill="hold"/>
                                        <p:tgtEl>
                                          <p:spTgt spid="18"/>
                                        </p:tgtEl>
                                        <p:attrNameLst>
                                          <p:attrName>style.rotation</p:attrName>
                                        </p:attrNameLst>
                                      </p:cBhvr>
                                      <p:tavLst>
                                        <p:tav tm="0">
                                          <p:val>
                                            <p:fltVal val="90"/>
                                          </p:val>
                                        </p:tav>
                                        <p:tav tm="100000">
                                          <p:val>
                                            <p:fltVal val="0"/>
                                          </p:val>
                                        </p:tav>
                                      </p:tavLst>
                                    </p:anim>
                                    <p:animEffect transition="in" filter="fade">
                                      <p:cBhvr>
                                        <p:cTn id="38" dur="10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 calcmode="lin" valueType="num">
                                      <p:cBhvr>
                                        <p:cTn id="45" dur="1000" fill="hold"/>
                                        <p:tgtEl>
                                          <p:spTgt spid="19"/>
                                        </p:tgtEl>
                                        <p:attrNameLst>
                                          <p:attrName>style.rotation</p:attrName>
                                        </p:attrNameLst>
                                      </p:cBhvr>
                                      <p:tavLst>
                                        <p:tav tm="0">
                                          <p:val>
                                            <p:fltVal val="90"/>
                                          </p:val>
                                        </p:tav>
                                        <p:tav tm="100000">
                                          <p:val>
                                            <p:fltVal val="0"/>
                                          </p:val>
                                        </p:tav>
                                      </p:tavLst>
                                    </p:anim>
                                    <p:animEffect transition="in" filter="fade">
                                      <p:cBhvr>
                                        <p:cTn id="46" dur="1000"/>
                                        <p:tgtEl>
                                          <p:spTgt spid="1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1000" fill="hold"/>
                                        <p:tgtEl>
                                          <p:spTgt spid="21"/>
                                        </p:tgtEl>
                                        <p:attrNameLst>
                                          <p:attrName>ppt_w</p:attrName>
                                        </p:attrNameLst>
                                      </p:cBhvr>
                                      <p:tavLst>
                                        <p:tav tm="0">
                                          <p:val>
                                            <p:fltVal val="0"/>
                                          </p:val>
                                        </p:tav>
                                        <p:tav tm="100000">
                                          <p:val>
                                            <p:strVal val="#ppt_w"/>
                                          </p:val>
                                        </p:tav>
                                      </p:tavLst>
                                    </p:anim>
                                    <p:anim calcmode="lin" valueType="num">
                                      <p:cBhvr>
                                        <p:cTn id="50" dur="1000" fill="hold"/>
                                        <p:tgtEl>
                                          <p:spTgt spid="21"/>
                                        </p:tgtEl>
                                        <p:attrNameLst>
                                          <p:attrName>ppt_h</p:attrName>
                                        </p:attrNameLst>
                                      </p:cBhvr>
                                      <p:tavLst>
                                        <p:tav tm="0">
                                          <p:val>
                                            <p:fltVal val="0"/>
                                          </p:val>
                                        </p:tav>
                                        <p:tav tm="100000">
                                          <p:val>
                                            <p:strVal val="#ppt_h"/>
                                          </p:val>
                                        </p:tav>
                                      </p:tavLst>
                                    </p:anim>
                                    <p:anim calcmode="lin" valueType="num">
                                      <p:cBhvr>
                                        <p:cTn id="51" dur="1000" fill="hold"/>
                                        <p:tgtEl>
                                          <p:spTgt spid="21"/>
                                        </p:tgtEl>
                                        <p:attrNameLst>
                                          <p:attrName>style.rotation</p:attrName>
                                        </p:attrNameLst>
                                      </p:cBhvr>
                                      <p:tavLst>
                                        <p:tav tm="0">
                                          <p:val>
                                            <p:fltVal val="90"/>
                                          </p:val>
                                        </p:tav>
                                        <p:tav tm="100000">
                                          <p:val>
                                            <p:fltVal val="0"/>
                                          </p:val>
                                        </p:tav>
                                      </p:tavLst>
                                    </p:anim>
                                    <p:animEffect transition="in" filter="fade">
                                      <p:cBhvr>
                                        <p:cTn id="52" dur="10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5" grpId="0"/>
      <p:bldP spid="9" grpId="0"/>
      <p:bldP spid="17" grpId="0" animBg="1"/>
      <p:bldP spid="18" grpId="0" animBg="1"/>
      <p:bldP spid="19" grpId="0" animBg="1"/>
      <p:bldP spid="21"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0FB66584-1BE1-4B16-B7F4-7C0A7F90F4A8}"/>
              </a:ext>
            </a:extLst>
          </p:cNvPr>
          <p:cNvGrpSpPr/>
          <p:nvPr/>
        </p:nvGrpSpPr>
        <p:grpSpPr>
          <a:xfrm>
            <a:off x="-1622884" y="-2265411"/>
            <a:ext cx="17955869" cy="13898750"/>
            <a:chOff x="-1691710" y="-2304740"/>
            <a:chExt cx="17955869" cy="13898750"/>
          </a:xfrm>
        </p:grpSpPr>
        <p:sp>
          <p:nvSpPr>
            <p:cNvPr id="50" name="Circle">
              <a:extLst>
                <a:ext uri="{FF2B5EF4-FFF2-40B4-BE49-F238E27FC236}">
                  <a16:creationId xmlns:a16="http://schemas.microsoft.com/office/drawing/2014/main" id="{30A0E23F-4344-4834-A730-0E735402F3FF}"/>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51" name="Rectangle 19">
              <a:extLst>
                <a:ext uri="{FF2B5EF4-FFF2-40B4-BE49-F238E27FC236}">
                  <a16:creationId xmlns:a16="http://schemas.microsoft.com/office/drawing/2014/main" id="{8970227D-F220-487D-82CB-0EF940BBCB0B}"/>
                </a:ext>
              </a:extLst>
            </p:cNvPr>
            <p:cNvSpPr/>
            <p:nvPr/>
          </p:nvSpPr>
          <p:spPr>
            <a:xfrm>
              <a:off x="4152214" y="175783"/>
              <a:ext cx="3995676" cy="469633"/>
            </a:xfrm>
            <a:prstGeom prst="rect">
              <a:avLst/>
            </a:prstGeom>
          </p:spPr>
          <p:txBody>
            <a:bodyPr wrap="none" lIns="0" tIns="0" rIns="0" bIns="0">
              <a:noAutofit/>
            </a:bodyPr>
            <a:lstStyle/>
            <a:p>
              <a:pPr algn="ctr"/>
              <a:r>
                <a:rPr lang="zh-CN" altLang="en-US" sz="2800" b="1" spc="1200" dirty="0">
                  <a:solidFill>
                    <a:schemeClr val="bg1"/>
                  </a:solidFill>
                  <a:cs typeface="+mn-ea"/>
                  <a:sym typeface="+mn-lt"/>
                </a:rPr>
                <a:t>数据对数分布</a:t>
              </a:r>
            </a:p>
          </p:txBody>
        </p:sp>
        <p:sp>
          <p:nvSpPr>
            <p:cNvPr id="52" name="Circle">
              <a:extLst>
                <a:ext uri="{FF2B5EF4-FFF2-40B4-BE49-F238E27FC236}">
                  <a16:creationId xmlns:a16="http://schemas.microsoft.com/office/drawing/2014/main" id="{4A210264-E3DF-4982-B5B0-F1DE9F08BC15}"/>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53" name="Circle">
              <a:extLst>
                <a:ext uri="{FF2B5EF4-FFF2-40B4-BE49-F238E27FC236}">
                  <a16:creationId xmlns:a16="http://schemas.microsoft.com/office/drawing/2014/main" id="{D90BC032-FD96-48A4-9AFC-665A6ED78369}"/>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54" name="Circle">
              <a:extLst>
                <a:ext uri="{FF2B5EF4-FFF2-40B4-BE49-F238E27FC236}">
                  <a16:creationId xmlns:a16="http://schemas.microsoft.com/office/drawing/2014/main" id="{3DE4D209-DE16-4B96-B611-951C682DE31C}"/>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pic>
        <p:nvPicPr>
          <p:cNvPr id="3" name="图片 2">
            <a:extLst>
              <a:ext uri="{FF2B5EF4-FFF2-40B4-BE49-F238E27FC236}">
                <a16:creationId xmlns:a16="http://schemas.microsoft.com/office/drawing/2014/main" id="{D1011B7A-BA34-FAD8-908A-CFE66E075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1261"/>
            <a:ext cx="5852172" cy="4389129"/>
          </a:xfrm>
          <a:prstGeom prst="rect">
            <a:avLst/>
          </a:prstGeom>
        </p:spPr>
      </p:pic>
      <p:sp>
        <p:nvSpPr>
          <p:cNvPr id="4" name="文本框 3">
            <a:extLst>
              <a:ext uri="{FF2B5EF4-FFF2-40B4-BE49-F238E27FC236}">
                <a16:creationId xmlns:a16="http://schemas.microsoft.com/office/drawing/2014/main" id="{74854F7F-3269-87DB-1AFE-02EC90402AA6}"/>
              </a:ext>
            </a:extLst>
          </p:cNvPr>
          <p:cNvSpPr txBox="1"/>
          <p:nvPr/>
        </p:nvSpPr>
        <p:spPr>
          <a:xfrm>
            <a:off x="6096000" y="1818968"/>
            <a:ext cx="5270605" cy="923330"/>
          </a:xfrm>
          <a:prstGeom prst="rect">
            <a:avLst/>
          </a:prstGeom>
          <a:noFill/>
        </p:spPr>
        <p:txBody>
          <a:bodyPr wrap="square" rtlCol="0">
            <a:spAutoFit/>
          </a:bodyPr>
          <a:lstStyle/>
          <a:p>
            <a:r>
              <a:rPr lang="zh-CN" altLang="en-US" dirty="0"/>
              <a:t>做出变量</a:t>
            </a:r>
            <a:r>
              <a:rPr lang="en-US" altLang="zh-CN" dirty="0" err="1"/>
              <a:t>Saleprice</a:t>
            </a:r>
            <a:r>
              <a:rPr lang="zh-CN" altLang="en-US" dirty="0"/>
              <a:t>（房价）的密度分布图，变量是呈右偏分布，因此需要对其进行对数处理，否则会影响到后期预测效果</a:t>
            </a:r>
          </a:p>
        </p:txBody>
      </p:sp>
      <p:pic>
        <p:nvPicPr>
          <p:cNvPr id="6" name="图片 5">
            <a:extLst>
              <a:ext uri="{FF2B5EF4-FFF2-40B4-BE49-F238E27FC236}">
                <a16:creationId xmlns:a16="http://schemas.microsoft.com/office/drawing/2014/main" id="{8FC2B902-2150-30FB-A819-0A3A63ECD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065" y="2989006"/>
            <a:ext cx="5144591" cy="3858443"/>
          </a:xfrm>
          <a:prstGeom prst="rect">
            <a:avLst/>
          </a:prstGeom>
        </p:spPr>
      </p:pic>
    </p:spTree>
    <p:extLst>
      <p:ext uri="{BB962C8B-B14F-4D97-AF65-F5344CB8AC3E}">
        <p14:creationId xmlns:p14="http://schemas.microsoft.com/office/powerpoint/2010/main" val="32102819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B6F2586-4C6C-B619-62FE-860734EBE4DD}"/>
              </a:ext>
            </a:extLst>
          </p:cNvPr>
          <p:cNvPicPr>
            <a:picLocks noChangeAspect="1"/>
          </p:cNvPicPr>
          <p:nvPr/>
        </p:nvPicPr>
        <p:blipFill>
          <a:blip r:embed="rId2"/>
          <a:stretch>
            <a:fillRect/>
          </a:stretch>
        </p:blipFill>
        <p:spPr>
          <a:xfrm>
            <a:off x="4413732" y="-2371117"/>
            <a:ext cx="3535986" cy="3542083"/>
          </a:xfrm>
          <a:prstGeom prst="rect">
            <a:avLst/>
          </a:prstGeom>
        </p:spPr>
      </p:pic>
      <p:pic>
        <p:nvPicPr>
          <p:cNvPr id="5" name="图片 4">
            <a:extLst>
              <a:ext uri="{FF2B5EF4-FFF2-40B4-BE49-F238E27FC236}">
                <a16:creationId xmlns:a16="http://schemas.microsoft.com/office/drawing/2014/main" id="{5CF77BD0-108C-8239-62C9-DB8A82012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1400"/>
            <a:ext cx="4368800" cy="3276600"/>
          </a:xfrm>
          <a:prstGeom prst="rect">
            <a:avLst/>
          </a:prstGeom>
        </p:spPr>
      </p:pic>
      <p:pic>
        <p:nvPicPr>
          <p:cNvPr id="7" name="图片 6">
            <a:extLst>
              <a:ext uri="{FF2B5EF4-FFF2-40B4-BE49-F238E27FC236}">
                <a16:creationId xmlns:a16="http://schemas.microsoft.com/office/drawing/2014/main" id="{83B85AB3-FE96-4F90-CE4B-3B21F6D3D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572000" cy="342900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9D19148-A57B-8C35-447B-557577947F7A}"/>
                  </a:ext>
                </a:extLst>
              </p:cNvPr>
              <p:cNvSpPr txBox="1"/>
              <p:nvPr/>
            </p:nvSpPr>
            <p:spPr>
              <a:xfrm>
                <a:off x="5086350" y="1476375"/>
                <a:ext cx="6305550" cy="1478290"/>
              </a:xfrm>
              <a:prstGeom prst="rect">
                <a:avLst/>
              </a:prstGeom>
              <a:noFill/>
            </p:spPr>
            <p:txBody>
              <a:bodyPr wrap="square" rtlCol="0">
                <a:spAutoFit/>
              </a:bodyPr>
              <a:lstStyle/>
              <a:p>
                <a:r>
                  <a:rPr lang="zh-CN" altLang="en-US" dirty="0"/>
                  <a:t>对</a:t>
                </a:r>
                <a:r>
                  <a:rPr lang="en-US" altLang="zh-CN" dirty="0" err="1"/>
                  <a:t>Saleprice</a:t>
                </a:r>
                <a:r>
                  <a:rPr lang="zh-CN" altLang="en-US" dirty="0"/>
                  <a:t>进行对数处理，即使用公式</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a:rPr lang="en-US" altLang="zh-CN" b="0" i="1" smtClean="0">
                            <a:latin typeface="Cambria Math" panose="02040503050406030204" pitchFamily="18" charset="0"/>
                          </a:rPr>
                          <m:t>𝑙𝑛</m:t>
                        </m:r>
                      </m:fName>
                      <m:e>
                        <m:d>
                          <m:dPr>
                            <m:begChr m:val="（"/>
                            <m:endChr m:val="）"/>
                            <m:ctrlPr>
                              <a:rPr lang="zh-CN" altLang="en-US"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e>
                        </m:d>
                      </m:e>
                    </m:func>
                  </m:oMath>
                </a14:m>
                <a:r>
                  <a:rPr lang="zh-CN" altLang="en-US" dirty="0"/>
                  <a:t>，可以发现经对数处理后</a:t>
                </a:r>
                <a:r>
                  <a:rPr lang="en-US" altLang="zh-CN" dirty="0" err="1"/>
                  <a:t>Saleprice</a:t>
                </a:r>
                <a:r>
                  <a:rPr lang="zh-CN" altLang="en-US" dirty="0"/>
                  <a:t>分布接近正态分布，说明</a:t>
                </a:r>
                <a:r>
                  <a:rPr lang="en-US" altLang="zh-CN" dirty="0" err="1"/>
                  <a:t>Saleprice</a:t>
                </a:r>
                <a:r>
                  <a:rPr lang="zh-CN" altLang="en-US" dirty="0"/>
                  <a:t>变量的偏度经对数处理后已经非常小了。同时，对其他变量也进行偏态分析，具体结果如下表所示：可以发现部分变量偏度较大，选择对偏度</a:t>
                </a:r>
                <a:r>
                  <a:rPr lang="en-US" altLang="zh-CN" dirty="0"/>
                  <a:t>&gt;1</a:t>
                </a:r>
                <a:r>
                  <a:rPr lang="zh-CN" altLang="en-US" dirty="0"/>
                  <a:t>的变量进行对数处理。</a:t>
                </a:r>
              </a:p>
            </p:txBody>
          </p:sp>
        </mc:Choice>
        <mc:Fallback xmlns="">
          <p:sp>
            <p:nvSpPr>
              <p:cNvPr id="8" name="文本框 7">
                <a:extLst>
                  <a:ext uri="{FF2B5EF4-FFF2-40B4-BE49-F238E27FC236}">
                    <a16:creationId xmlns:a16="http://schemas.microsoft.com/office/drawing/2014/main" id="{B9D19148-A57B-8C35-447B-557577947F7A}"/>
                  </a:ext>
                </a:extLst>
              </p:cNvPr>
              <p:cNvSpPr txBox="1">
                <a:spLocks noRot="1" noChangeAspect="1" noMove="1" noResize="1" noEditPoints="1" noAdjustHandles="1" noChangeArrowheads="1" noChangeShapeType="1" noTextEdit="1"/>
              </p:cNvSpPr>
              <p:nvPr/>
            </p:nvSpPr>
            <p:spPr>
              <a:xfrm>
                <a:off x="5086350" y="1476375"/>
                <a:ext cx="6305550" cy="1478290"/>
              </a:xfrm>
              <a:prstGeom prst="rect">
                <a:avLst/>
              </a:prstGeom>
              <a:blipFill>
                <a:blip r:embed="rId5"/>
                <a:stretch>
                  <a:fillRect l="-773" t="-2058" b="-5350"/>
                </a:stretch>
              </a:blipFill>
            </p:spPr>
            <p:txBody>
              <a:bodyPr/>
              <a:lstStyle/>
              <a:p>
                <a:r>
                  <a:rPr lang="zh-CN" altLang="en-US">
                    <a:noFill/>
                  </a:rPr>
                  <a:t> </a:t>
                </a:r>
              </a:p>
            </p:txBody>
          </p:sp>
        </mc:Fallback>
      </mc:AlternateContent>
      <p:graphicFrame>
        <p:nvGraphicFramePr>
          <p:cNvPr id="11" name="表格 11">
            <a:extLst>
              <a:ext uri="{FF2B5EF4-FFF2-40B4-BE49-F238E27FC236}">
                <a16:creationId xmlns:a16="http://schemas.microsoft.com/office/drawing/2014/main" id="{535BBF68-607C-0F9B-C7FD-EA60BB88672A}"/>
              </a:ext>
            </a:extLst>
          </p:cNvPr>
          <p:cNvGraphicFramePr>
            <a:graphicFrameLocks noGrp="1"/>
          </p:cNvGraphicFramePr>
          <p:nvPr>
            <p:extLst>
              <p:ext uri="{D42A27DB-BD31-4B8C-83A1-F6EECF244321}">
                <p14:modId xmlns:p14="http://schemas.microsoft.com/office/powerpoint/2010/main" val="1305929948"/>
              </p:ext>
            </p:extLst>
          </p:nvPr>
        </p:nvGraphicFramePr>
        <p:xfrm>
          <a:off x="4064000" y="3149599"/>
          <a:ext cx="8128000" cy="3708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76477508"/>
                    </a:ext>
                  </a:extLst>
                </a:gridCol>
                <a:gridCol w="2032000">
                  <a:extLst>
                    <a:ext uri="{9D8B030D-6E8A-4147-A177-3AD203B41FA5}">
                      <a16:colId xmlns:a16="http://schemas.microsoft.com/office/drawing/2014/main" val="3732143897"/>
                    </a:ext>
                  </a:extLst>
                </a:gridCol>
                <a:gridCol w="2032000">
                  <a:extLst>
                    <a:ext uri="{9D8B030D-6E8A-4147-A177-3AD203B41FA5}">
                      <a16:colId xmlns:a16="http://schemas.microsoft.com/office/drawing/2014/main" val="3019689430"/>
                    </a:ext>
                  </a:extLst>
                </a:gridCol>
                <a:gridCol w="2032000">
                  <a:extLst>
                    <a:ext uri="{9D8B030D-6E8A-4147-A177-3AD203B41FA5}">
                      <a16:colId xmlns:a16="http://schemas.microsoft.com/office/drawing/2014/main" val="2659204298"/>
                    </a:ext>
                  </a:extLst>
                </a:gridCol>
              </a:tblGrid>
              <a:tr h="370840">
                <a:tc>
                  <a:txBody>
                    <a:bodyPr/>
                    <a:lstStyle/>
                    <a:p>
                      <a:pPr algn="ctr"/>
                      <a:r>
                        <a:rPr lang="zh-CN" altLang="en-US" dirty="0"/>
                        <a:t>变量</a:t>
                      </a:r>
                    </a:p>
                  </a:txBody>
                  <a:tcPr/>
                </a:tc>
                <a:tc>
                  <a:txBody>
                    <a:bodyPr/>
                    <a:lstStyle/>
                    <a:p>
                      <a:pPr algn="ctr"/>
                      <a:r>
                        <a:rPr lang="zh-CN" altLang="en-US" dirty="0"/>
                        <a:t>偏度</a:t>
                      </a:r>
                    </a:p>
                  </a:txBody>
                  <a:tcPr/>
                </a:tc>
                <a:tc>
                  <a:txBody>
                    <a:bodyPr/>
                    <a:lstStyle/>
                    <a:p>
                      <a:pPr algn="ctr"/>
                      <a:r>
                        <a:rPr lang="zh-CN" altLang="en-US" dirty="0"/>
                        <a:t>变量</a:t>
                      </a:r>
                    </a:p>
                  </a:txBody>
                  <a:tcPr/>
                </a:tc>
                <a:tc>
                  <a:txBody>
                    <a:bodyPr/>
                    <a:lstStyle/>
                    <a:p>
                      <a:pPr algn="ctr"/>
                      <a:r>
                        <a:rPr lang="zh-CN" altLang="en-US" dirty="0"/>
                        <a:t>偏度</a:t>
                      </a:r>
                    </a:p>
                  </a:txBody>
                  <a:tcPr/>
                </a:tc>
                <a:extLst>
                  <a:ext uri="{0D108BD9-81ED-4DB2-BD59-A6C34878D82A}">
                    <a16:rowId xmlns:a16="http://schemas.microsoft.com/office/drawing/2014/main" val="1813425309"/>
                  </a:ext>
                </a:extLst>
              </a:tr>
              <a:tr h="370840">
                <a:tc>
                  <a:txBody>
                    <a:bodyPr/>
                    <a:lstStyle/>
                    <a:p>
                      <a:pPr algn="ctr"/>
                      <a:r>
                        <a:rPr lang="en-US" altLang="zh-CN" dirty="0" err="1"/>
                        <a:t>MiscVal</a:t>
                      </a:r>
                      <a:endParaRPr lang="zh-CN" altLang="en-US" dirty="0"/>
                    </a:p>
                  </a:txBody>
                  <a:tcPr/>
                </a:tc>
                <a:tc>
                  <a:txBody>
                    <a:bodyPr/>
                    <a:lstStyle/>
                    <a:p>
                      <a:pPr algn="ctr"/>
                      <a:r>
                        <a:rPr lang="en-US" altLang="zh-CN" dirty="0"/>
                        <a:t>21.932147</a:t>
                      </a:r>
                      <a:endParaRPr lang="zh-CN" altLang="en-US" dirty="0"/>
                    </a:p>
                  </a:txBody>
                  <a:tcPr/>
                </a:tc>
                <a:tc>
                  <a:txBody>
                    <a:bodyPr/>
                    <a:lstStyle/>
                    <a:p>
                      <a:pPr algn="ctr"/>
                      <a:r>
                        <a:rPr lang="en-US" altLang="zh-CN" dirty="0" err="1"/>
                        <a:t>BsmtHalfBath</a:t>
                      </a:r>
                      <a:endParaRPr lang="zh-CN" altLang="en-US" dirty="0"/>
                    </a:p>
                  </a:txBody>
                  <a:tcPr/>
                </a:tc>
                <a:tc>
                  <a:txBody>
                    <a:bodyPr/>
                    <a:lstStyle/>
                    <a:p>
                      <a:pPr algn="ctr"/>
                      <a:r>
                        <a:rPr lang="en-US" altLang="zh-CN" dirty="0"/>
                        <a:t>3.928397</a:t>
                      </a:r>
                      <a:endParaRPr lang="zh-CN" altLang="en-US" dirty="0"/>
                    </a:p>
                  </a:txBody>
                  <a:tcPr/>
                </a:tc>
                <a:extLst>
                  <a:ext uri="{0D108BD9-81ED-4DB2-BD59-A6C34878D82A}">
                    <a16:rowId xmlns:a16="http://schemas.microsoft.com/office/drawing/2014/main" val="2363520343"/>
                  </a:ext>
                </a:extLst>
              </a:tr>
              <a:tr h="370840">
                <a:tc>
                  <a:txBody>
                    <a:bodyPr/>
                    <a:lstStyle/>
                    <a:p>
                      <a:pPr algn="ctr"/>
                      <a:r>
                        <a:rPr lang="en-US" altLang="zh-CN" dirty="0" err="1"/>
                        <a:t>PoolArea</a:t>
                      </a:r>
                      <a:endParaRPr lang="zh-CN" altLang="en-US" dirty="0"/>
                    </a:p>
                  </a:txBody>
                  <a:tcPr/>
                </a:tc>
                <a:tc>
                  <a:txBody>
                    <a:bodyPr/>
                    <a:lstStyle/>
                    <a:p>
                      <a:pPr algn="ctr"/>
                      <a:r>
                        <a:rPr lang="en-US" altLang="zh-CN" dirty="0"/>
                        <a:t>17.682542</a:t>
                      </a:r>
                      <a:endParaRPr lang="zh-CN" altLang="en-US" dirty="0"/>
                    </a:p>
                  </a:txBody>
                  <a:tcPr/>
                </a:tc>
                <a:tc>
                  <a:txBody>
                    <a:bodyPr/>
                    <a:lstStyle/>
                    <a:p>
                      <a:pPr algn="ctr"/>
                      <a:r>
                        <a:rPr lang="en-US" altLang="zh-CN" dirty="0" err="1"/>
                        <a:t>BsmtCond</a:t>
                      </a:r>
                      <a:endParaRPr lang="zh-CN" altLang="en-US" dirty="0"/>
                    </a:p>
                  </a:txBody>
                  <a:tcPr/>
                </a:tc>
                <a:tc>
                  <a:txBody>
                    <a:bodyPr/>
                    <a:lstStyle/>
                    <a:p>
                      <a:pPr algn="ctr"/>
                      <a:r>
                        <a:rPr lang="en-US" altLang="zh-CN" dirty="0"/>
                        <a:t>3.601210</a:t>
                      </a:r>
                      <a:endParaRPr lang="zh-CN" altLang="en-US" dirty="0"/>
                    </a:p>
                  </a:txBody>
                  <a:tcPr/>
                </a:tc>
                <a:extLst>
                  <a:ext uri="{0D108BD9-81ED-4DB2-BD59-A6C34878D82A}">
                    <a16:rowId xmlns:a16="http://schemas.microsoft.com/office/drawing/2014/main" val="1164498651"/>
                  </a:ext>
                </a:extLst>
              </a:tr>
              <a:tr h="370840">
                <a:tc>
                  <a:txBody>
                    <a:bodyPr/>
                    <a:lstStyle/>
                    <a:p>
                      <a:pPr algn="ctr"/>
                      <a:r>
                        <a:rPr lang="en-US" altLang="zh-CN" dirty="0" err="1"/>
                        <a:t>LotArea</a:t>
                      </a:r>
                      <a:endParaRPr lang="zh-CN" altLang="en-US" dirty="0"/>
                    </a:p>
                  </a:txBody>
                  <a:tcPr/>
                </a:tc>
                <a:tc>
                  <a:txBody>
                    <a:bodyPr/>
                    <a:lstStyle/>
                    <a:p>
                      <a:pPr algn="ctr"/>
                      <a:r>
                        <a:rPr lang="en-US" altLang="zh-CN" dirty="0"/>
                        <a:t>13.279061</a:t>
                      </a:r>
                      <a:endParaRPr lang="zh-CN" altLang="en-US" dirty="0"/>
                    </a:p>
                  </a:txBody>
                  <a:tcPr/>
                </a:tc>
                <a:tc>
                  <a:txBody>
                    <a:bodyPr/>
                    <a:lstStyle/>
                    <a:p>
                      <a:pPr algn="ctr"/>
                      <a:r>
                        <a:rPr lang="en-US" altLang="zh-CN" dirty="0" err="1"/>
                        <a:t>GarageCond</a:t>
                      </a:r>
                      <a:endParaRPr lang="zh-CN" altLang="en-US" dirty="0"/>
                    </a:p>
                  </a:txBody>
                  <a:tcPr/>
                </a:tc>
                <a:tc>
                  <a:txBody>
                    <a:bodyPr/>
                    <a:lstStyle/>
                    <a:p>
                      <a:pPr algn="ctr"/>
                      <a:r>
                        <a:rPr lang="en-US" altLang="zh-CN" dirty="0"/>
                        <a:t>3.380226</a:t>
                      </a:r>
                      <a:endParaRPr lang="zh-CN" altLang="en-US" dirty="0"/>
                    </a:p>
                  </a:txBody>
                  <a:tcPr/>
                </a:tc>
                <a:extLst>
                  <a:ext uri="{0D108BD9-81ED-4DB2-BD59-A6C34878D82A}">
                    <a16:rowId xmlns:a16="http://schemas.microsoft.com/office/drawing/2014/main" val="662480479"/>
                  </a:ext>
                </a:extLst>
              </a:tr>
              <a:tr h="370840">
                <a:tc>
                  <a:txBody>
                    <a:bodyPr/>
                    <a:lstStyle/>
                    <a:p>
                      <a:pPr algn="ctr"/>
                      <a:r>
                        <a:rPr lang="en-US" altLang="zh-CN" dirty="0" err="1"/>
                        <a:t>LowQualFinSF</a:t>
                      </a:r>
                      <a:endParaRPr lang="zh-CN" altLang="en-US" dirty="0"/>
                    </a:p>
                  </a:txBody>
                  <a:tcPr/>
                </a:tc>
                <a:tc>
                  <a:txBody>
                    <a:bodyPr/>
                    <a:lstStyle/>
                    <a:p>
                      <a:pPr algn="ctr"/>
                      <a:r>
                        <a:rPr lang="en-US" altLang="zh-CN" dirty="0"/>
                        <a:t>12.407713</a:t>
                      </a:r>
                      <a:endParaRPr lang="zh-CN" altLang="en-US" dirty="0"/>
                    </a:p>
                  </a:txBody>
                  <a:tcPr/>
                </a:tc>
                <a:tc>
                  <a:txBody>
                    <a:bodyPr/>
                    <a:lstStyle/>
                    <a:p>
                      <a:pPr algn="ctr"/>
                      <a:r>
                        <a:rPr lang="en-US" altLang="zh-CN" dirty="0" err="1"/>
                        <a:t>GarageQual</a:t>
                      </a:r>
                      <a:endParaRPr lang="zh-CN" altLang="en-US" dirty="0"/>
                    </a:p>
                  </a:txBody>
                  <a:tcPr/>
                </a:tc>
                <a:tc>
                  <a:txBody>
                    <a:bodyPr/>
                    <a:lstStyle/>
                    <a:p>
                      <a:pPr algn="ctr"/>
                      <a:r>
                        <a:rPr lang="en-US" altLang="zh-CN" dirty="0"/>
                        <a:t>3.283701</a:t>
                      </a:r>
                      <a:endParaRPr lang="zh-CN" altLang="en-US" dirty="0"/>
                    </a:p>
                  </a:txBody>
                  <a:tcPr/>
                </a:tc>
                <a:extLst>
                  <a:ext uri="{0D108BD9-81ED-4DB2-BD59-A6C34878D82A}">
                    <a16:rowId xmlns:a16="http://schemas.microsoft.com/office/drawing/2014/main" val="2990887823"/>
                  </a:ext>
                </a:extLst>
              </a:tr>
              <a:tr h="370840">
                <a:tc>
                  <a:txBody>
                    <a:bodyPr/>
                    <a:lstStyle/>
                    <a:p>
                      <a:pPr algn="ctr"/>
                      <a:r>
                        <a:rPr lang="en-US" altLang="zh-CN" dirty="0"/>
                        <a:t>3SsnPorch</a:t>
                      </a:r>
                      <a:endParaRPr lang="zh-CN" altLang="en-US" dirty="0"/>
                    </a:p>
                  </a:txBody>
                  <a:tcPr/>
                </a:tc>
                <a:tc>
                  <a:txBody>
                    <a:bodyPr/>
                    <a:lstStyle/>
                    <a:p>
                      <a:pPr algn="ctr"/>
                      <a:r>
                        <a:rPr lang="en-US" altLang="zh-CN" dirty="0"/>
                        <a:t>11.368094</a:t>
                      </a:r>
                      <a:endParaRPr lang="zh-CN" altLang="en-US" dirty="0"/>
                    </a:p>
                  </a:txBody>
                  <a:tcPr/>
                </a:tc>
                <a:tc>
                  <a:txBody>
                    <a:bodyPr/>
                    <a:lstStyle/>
                    <a:p>
                      <a:pPr algn="ctr"/>
                      <a:r>
                        <a:rPr lang="en-US" altLang="zh-CN" dirty="0" err="1"/>
                        <a:t>MasVnrArea</a:t>
                      </a:r>
                      <a:endParaRPr lang="zh-CN" altLang="en-US" dirty="0"/>
                    </a:p>
                  </a:txBody>
                  <a:tcPr/>
                </a:tc>
                <a:tc>
                  <a:txBody>
                    <a:bodyPr/>
                    <a:lstStyle/>
                    <a:p>
                      <a:pPr algn="ctr"/>
                      <a:r>
                        <a:rPr lang="en-US" altLang="zh-CN" dirty="0"/>
                        <a:t>2.620646</a:t>
                      </a:r>
                      <a:endParaRPr lang="zh-CN" altLang="en-US" dirty="0"/>
                    </a:p>
                  </a:txBody>
                  <a:tcPr/>
                </a:tc>
                <a:extLst>
                  <a:ext uri="{0D108BD9-81ED-4DB2-BD59-A6C34878D82A}">
                    <a16:rowId xmlns:a16="http://schemas.microsoft.com/office/drawing/2014/main" val="3510929354"/>
                  </a:ext>
                </a:extLst>
              </a:tr>
              <a:tr h="370840">
                <a:tc>
                  <a:txBody>
                    <a:bodyPr/>
                    <a:lstStyle/>
                    <a:p>
                      <a:pPr algn="ctr"/>
                      <a:r>
                        <a:rPr lang="en-US" altLang="zh-CN" dirty="0" err="1"/>
                        <a:t>KitchenAbvGr</a:t>
                      </a:r>
                      <a:endParaRPr lang="zh-CN" altLang="en-US" dirty="0"/>
                    </a:p>
                  </a:txBody>
                  <a:tcPr/>
                </a:tc>
                <a:tc>
                  <a:txBody>
                    <a:bodyPr/>
                    <a:lstStyle/>
                    <a:p>
                      <a:pPr algn="ctr"/>
                      <a:r>
                        <a:rPr lang="en-US" altLang="zh-CN" dirty="0"/>
                        <a:t>4.298845</a:t>
                      </a:r>
                      <a:endParaRPr lang="zh-CN" altLang="en-US" dirty="0"/>
                    </a:p>
                  </a:txBody>
                  <a:tcPr/>
                </a:tc>
                <a:tc>
                  <a:txBody>
                    <a:bodyPr/>
                    <a:lstStyle/>
                    <a:p>
                      <a:pPr algn="ctr"/>
                      <a:r>
                        <a:rPr lang="en-US" altLang="zh-CN" dirty="0" err="1"/>
                        <a:t>OpenPorchSF</a:t>
                      </a:r>
                      <a:endParaRPr lang="zh-CN" altLang="en-US" dirty="0"/>
                    </a:p>
                  </a:txBody>
                  <a:tcPr/>
                </a:tc>
                <a:tc>
                  <a:txBody>
                    <a:bodyPr/>
                    <a:lstStyle/>
                    <a:p>
                      <a:pPr algn="ctr"/>
                      <a:r>
                        <a:rPr lang="en-US" altLang="zh-CN" dirty="0"/>
                        <a:t>2.536807</a:t>
                      </a:r>
                      <a:endParaRPr lang="zh-CN" altLang="en-US" dirty="0"/>
                    </a:p>
                  </a:txBody>
                  <a:tcPr/>
                </a:tc>
                <a:extLst>
                  <a:ext uri="{0D108BD9-81ED-4DB2-BD59-A6C34878D82A}">
                    <a16:rowId xmlns:a16="http://schemas.microsoft.com/office/drawing/2014/main" val="2669235685"/>
                  </a:ext>
                </a:extLst>
              </a:tr>
              <a:tr h="370840">
                <a:tc>
                  <a:txBody>
                    <a:bodyPr/>
                    <a:lstStyle/>
                    <a:p>
                      <a:pPr algn="ctr"/>
                      <a:r>
                        <a:rPr lang="en-US" altLang="zh-CN" dirty="0"/>
                        <a:t>BsmtFinSF2</a:t>
                      </a:r>
                      <a:endParaRPr lang="zh-CN" altLang="en-US" dirty="0"/>
                    </a:p>
                  </a:txBody>
                  <a:tcPr/>
                </a:tc>
                <a:tc>
                  <a:txBody>
                    <a:bodyPr/>
                    <a:lstStyle/>
                    <a:p>
                      <a:pPr algn="ctr"/>
                      <a:r>
                        <a:rPr lang="en-US" altLang="zh-CN" dirty="0"/>
                        <a:t>4.142863</a:t>
                      </a:r>
                      <a:endParaRPr lang="zh-CN" altLang="en-US" dirty="0"/>
                    </a:p>
                  </a:txBody>
                  <a:tcPr/>
                </a:tc>
                <a:tc>
                  <a:txBody>
                    <a:bodyPr/>
                    <a:lstStyle/>
                    <a:p>
                      <a:pPr algn="ctr"/>
                      <a:r>
                        <a:rPr lang="en-US" altLang="zh-CN" dirty="0" err="1"/>
                        <a:t>WoodDeckSF</a:t>
                      </a:r>
                      <a:endParaRPr lang="zh-CN" altLang="en-US" dirty="0"/>
                    </a:p>
                  </a:txBody>
                  <a:tcPr/>
                </a:tc>
                <a:tc>
                  <a:txBody>
                    <a:bodyPr/>
                    <a:lstStyle/>
                    <a:p>
                      <a:pPr algn="ctr"/>
                      <a:r>
                        <a:rPr lang="en-US" altLang="zh-CN" dirty="0"/>
                        <a:t>1.845749</a:t>
                      </a:r>
                      <a:endParaRPr lang="zh-CN" altLang="en-US" dirty="0"/>
                    </a:p>
                  </a:txBody>
                  <a:tcPr/>
                </a:tc>
                <a:extLst>
                  <a:ext uri="{0D108BD9-81ED-4DB2-BD59-A6C34878D82A}">
                    <a16:rowId xmlns:a16="http://schemas.microsoft.com/office/drawing/2014/main" val="950741985"/>
                  </a:ext>
                </a:extLst>
              </a:tr>
              <a:tr h="370840">
                <a:tc>
                  <a:txBody>
                    <a:bodyPr/>
                    <a:lstStyle/>
                    <a:p>
                      <a:pPr algn="ctr"/>
                      <a:r>
                        <a:rPr lang="en-US" altLang="zh-CN" dirty="0" err="1"/>
                        <a:t>EnclosedPorch</a:t>
                      </a:r>
                      <a:endParaRPr lang="zh-CN" altLang="en-US" dirty="0"/>
                    </a:p>
                  </a:txBody>
                  <a:tcPr/>
                </a:tc>
                <a:tc>
                  <a:txBody>
                    <a:bodyPr/>
                    <a:lstStyle/>
                    <a:p>
                      <a:pPr algn="ctr"/>
                      <a:r>
                        <a:rPr lang="en-US" altLang="zh-CN" dirty="0"/>
                        <a:t>4.000796</a:t>
                      </a:r>
                      <a:endParaRPr lang="zh-CN" altLang="en-US" dirty="0"/>
                    </a:p>
                  </a:txBody>
                  <a:tcPr/>
                </a:tc>
                <a:tc>
                  <a:txBody>
                    <a:bodyPr/>
                    <a:lstStyle/>
                    <a:p>
                      <a:pPr algn="ctr"/>
                      <a:r>
                        <a:rPr lang="en-US" altLang="zh-CN" dirty="0" err="1"/>
                        <a:t>BsmtQual</a:t>
                      </a:r>
                      <a:endParaRPr lang="zh-CN" altLang="en-US" dirty="0"/>
                    </a:p>
                  </a:txBody>
                  <a:tcPr/>
                </a:tc>
                <a:tc>
                  <a:txBody>
                    <a:bodyPr/>
                    <a:lstStyle/>
                    <a:p>
                      <a:pPr algn="ctr"/>
                      <a:r>
                        <a:rPr lang="en-US" altLang="zh-CN" dirty="0"/>
                        <a:t>1.271538</a:t>
                      </a:r>
                      <a:endParaRPr lang="zh-CN" altLang="en-US" dirty="0"/>
                    </a:p>
                  </a:txBody>
                  <a:tcPr/>
                </a:tc>
                <a:extLst>
                  <a:ext uri="{0D108BD9-81ED-4DB2-BD59-A6C34878D82A}">
                    <a16:rowId xmlns:a16="http://schemas.microsoft.com/office/drawing/2014/main" val="4186071455"/>
                  </a:ext>
                </a:extLst>
              </a:tr>
              <a:tr h="370840">
                <a:tc>
                  <a:txBody>
                    <a:bodyPr/>
                    <a:lstStyle/>
                    <a:p>
                      <a:pPr algn="ctr"/>
                      <a:r>
                        <a:rPr lang="en-US" altLang="zh-CN" dirty="0" err="1"/>
                        <a:t>ScreenPorch</a:t>
                      </a:r>
                      <a:endParaRPr lang="zh-CN" altLang="en-US" dirty="0"/>
                    </a:p>
                  </a:txBody>
                  <a:tcPr/>
                </a:tc>
                <a:tc>
                  <a:txBody>
                    <a:bodyPr/>
                    <a:lstStyle/>
                    <a:p>
                      <a:pPr algn="ctr"/>
                      <a:r>
                        <a:rPr lang="en-US" altLang="zh-CN" dirty="0"/>
                        <a:t>3.931624</a:t>
                      </a:r>
                      <a:endParaRPr lang="zh-CN" altLang="en-US" dirty="0"/>
                    </a:p>
                  </a:txBody>
                  <a:tcPr/>
                </a:tc>
                <a:tc>
                  <a:txBody>
                    <a:bodyPr/>
                    <a:lstStyle/>
                    <a:p>
                      <a:pPr algn="ctr"/>
                      <a:r>
                        <a:rPr lang="en-US" altLang="zh-CN" dirty="0"/>
                        <a:t>1stFlrSF</a:t>
                      </a:r>
                      <a:endParaRPr lang="zh-CN" altLang="en-US" dirty="0"/>
                    </a:p>
                  </a:txBody>
                  <a:tcPr/>
                </a:tc>
                <a:tc>
                  <a:txBody>
                    <a:bodyPr/>
                    <a:lstStyle/>
                    <a:p>
                      <a:pPr algn="ctr"/>
                      <a:r>
                        <a:rPr lang="en-US" altLang="zh-CN" dirty="0"/>
                        <a:t>1.259793</a:t>
                      </a:r>
                      <a:endParaRPr lang="zh-CN" altLang="en-US" dirty="0"/>
                    </a:p>
                  </a:txBody>
                  <a:tcPr/>
                </a:tc>
                <a:extLst>
                  <a:ext uri="{0D108BD9-81ED-4DB2-BD59-A6C34878D82A}">
                    <a16:rowId xmlns:a16="http://schemas.microsoft.com/office/drawing/2014/main" val="4204994104"/>
                  </a:ext>
                </a:extLst>
              </a:tr>
            </a:tbl>
          </a:graphicData>
        </a:graphic>
      </p:graphicFrame>
      <p:sp>
        <p:nvSpPr>
          <p:cNvPr id="12" name="文本框 11">
            <a:extLst>
              <a:ext uri="{FF2B5EF4-FFF2-40B4-BE49-F238E27FC236}">
                <a16:creationId xmlns:a16="http://schemas.microsoft.com/office/drawing/2014/main" id="{A0C947C3-1282-1297-924A-ADDC48CE431B}"/>
              </a:ext>
            </a:extLst>
          </p:cNvPr>
          <p:cNvSpPr txBox="1"/>
          <p:nvPr/>
        </p:nvSpPr>
        <p:spPr>
          <a:xfrm>
            <a:off x="5086350" y="256226"/>
            <a:ext cx="2790827" cy="461665"/>
          </a:xfrm>
          <a:prstGeom prst="rect">
            <a:avLst/>
          </a:prstGeom>
          <a:noFill/>
        </p:spPr>
        <p:txBody>
          <a:bodyPr wrap="square" rtlCol="0">
            <a:spAutoFit/>
          </a:bodyPr>
          <a:lstStyle/>
          <a:p>
            <a:r>
              <a:rPr lang="zh-CN" altLang="en-US" sz="2400" dirty="0">
                <a:solidFill>
                  <a:schemeClr val="bg1"/>
                </a:solidFill>
              </a:rPr>
              <a:t>数据偏态处理</a:t>
            </a:r>
          </a:p>
        </p:txBody>
      </p:sp>
    </p:spTree>
    <p:extLst>
      <p:ext uri="{BB962C8B-B14F-4D97-AF65-F5344CB8AC3E}">
        <p14:creationId xmlns:p14="http://schemas.microsoft.com/office/powerpoint/2010/main" val="3452465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563EB48F-69FA-45BB-A6C3-E12FC1A04745}"/>
              </a:ext>
            </a:extLst>
          </p:cNvPr>
          <p:cNvGrpSpPr/>
          <p:nvPr/>
        </p:nvGrpSpPr>
        <p:grpSpPr>
          <a:xfrm>
            <a:off x="-1691710" y="175783"/>
            <a:ext cx="17955869" cy="11418227"/>
            <a:chOff x="-1691710" y="175783"/>
            <a:chExt cx="17955869" cy="11418227"/>
          </a:xfrm>
        </p:grpSpPr>
        <p:sp>
          <p:nvSpPr>
            <p:cNvPr id="18" name="Rectangle 19">
              <a:extLst>
                <a:ext uri="{FF2B5EF4-FFF2-40B4-BE49-F238E27FC236}">
                  <a16:creationId xmlns:a16="http://schemas.microsoft.com/office/drawing/2014/main" id="{96924D4E-E858-49AB-8403-FFB8899BD7EF}"/>
                </a:ext>
              </a:extLst>
            </p:cNvPr>
            <p:cNvSpPr/>
            <p:nvPr/>
          </p:nvSpPr>
          <p:spPr>
            <a:xfrm>
              <a:off x="4152214" y="175783"/>
              <a:ext cx="3995676" cy="469633"/>
            </a:xfrm>
            <a:prstGeom prst="rect">
              <a:avLst/>
            </a:prstGeom>
          </p:spPr>
          <p:txBody>
            <a:bodyPr wrap="none" lIns="0" tIns="0" rIns="0" bIns="0">
              <a:noAutofit/>
            </a:bodyPr>
            <a:lstStyle/>
            <a:p>
              <a:pPr algn="ctr"/>
              <a:endParaRPr lang="zh-CN" altLang="en-US" sz="2000" b="1" spc="1200" dirty="0">
                <a:solidFill>
                  <a:schemeClr val="bg1"/>
                </a:solidFill>
                <a:cs typeface="+mn-ea"/>
                <a:sym typeface="+mn-lt"/>
              </a:endParaRPr>
            </a:p>
          </p:txBody>
        </p:sp>
        <p:sp>
          <p:nvSpPr>
            <p:cNvPr id="19" name="Circle">
              <a:extLst>
                <a:ext uri="{FF2B5EF4-FFF2-40B4-BE49-F238E27FC236}">
                  <a16:creationId xmlns:a16="http://schemas.microsoft.com/office/drawing/2014/main" id="{4426D735-14F2-4EED-813C-309625E6BB0F}"/>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0" name="Circle">
              <a:extLst>
                <a:ext uri="{FF2B5EF4-FFF2-40B4-BE49-F238E27FC236}">
                  <a16:creationId xmlns:a16="http://schemas.microsoft.com/office/drawing/2014/main" id="{57AE1688-FA43-4C33-BE55-A19798DE2AAE}"/>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21" name="Circle">
              <a:extLst>
                <a:ext uri="{FF2B5EF4-FFF2-40B4-BE49-F238E27FC236}">
                  <a16:creationId xmlns:a16="http://schemas.microsoft.com/office/drawing/2014/main" id="{2831CBE8-BEA0-4ECB-8537-21929718FD3E}"/>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sp>
        <p:nvSpPr>
          <p:cNvPr id="2" name="PA-矩形 1">
            <a:extLst>
              <a:ext uri="{FF2B5EF4-FFF2-40B4-BE49-F238E27FC236}">
                <a16:creationId xmlns:a16="http://schemas.microsoft.com/office/drawing/2014/main" id="{CD35D4B4-6013-42CB-BE9F-9231E915A805}"/>
              </a:ext>
            </a:extLst>
          </p:cNvPr>
          <p:cNvSpPr/>
          <p:nvPr>
            <p:custDataLst>
              <p:tags r:id="rId1"/>
            </p:custDataLst>
          </p:nvPr>
        </p:nvSpPr>
        <p:spPr>
          <a:xfrm>
            <a:off x="0" y="1078308"/>
            <a:ext cx="3522848" cy="4587038"/>
          </a:xfrm>
          <a:prstGeom prst="rect">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PA-任意多边形 32">
            <a:extLst>
              <a:ext uri="{FF2B5EF4-FFF2-40B4-BE49-F238E27FC236}">
                <a16:creationId xmlns:a16="http://schemas.microsoft.com/office/drawing/2014/main" id="{64B2AD1F-2FF9-4234-8432-13DA4B272D62}"/>
              </a:ext>
            </a:extLst>
          </p:cNvPr>
          <p:cNvSpPr>
            <a:spLocks noEditPoints="1"/>
          </p:cNvSpPr>
          <p:nvPr>
            <p:custDataLst>
              <p:tags r:id="rId2"/>
            </p:custDataLst>
          </p:nvPr>
        </p:nvSpPr>
        <p:spPr bwMode="auto">
          <a:xfrm>
            <a:off x="4729053" y="2492715"/>
            <a:ext cx="774022" cy="632900"/>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cs typeface="+mn-ea"/>
              <a:sym typeface="+mn-lt"/>
            </a:endParaRPr>
          </a:p>
        </p:txBody>
      </p:sp>
      <p:grpSp>
        <p:nvGrpSpPr>
          <p:cNvPr id="7" name="PA-组合 75">
            <a:extLst>
              <a:ext uri="{FF2B5EF4-FFF2-40B4-BE49-F238E27FC236}">
                <a16:creationId xmlns:a16="http://schemas.microsoft.com/office/drawing/2014/main" id="{87067A62-A397-4930-88BE-DF27D9182C09}"/>
              </a:ext>
            </a:extLst>
          </p:cNvPr>
          <p:cNvGrpSpPr/>
          <p:nvPr>
            <p:custDataLst>
              <p:tags r:id="rId3"/>
            </p:custDataLst>
          </p:nvPr>
        </p:nvGrpSpPr>
        <p:grpSpPr>
          <a:xfrm>
            <a:off x="9725207" y="2454228"/>
            <a:ext cx="675668" cy="658558"/>
            <a:chOff x="4080141" y="798258"/>
            <a:chExt cx="328062" cy="319755"/>
          </a:xfrm>
          <a:gradFill>
            <a:gsLst>
              <a:gs pos="0">
                <a:schemeClr val="accent1"/>
              </a:gs>
              <a:gs pos="100000">
                <a:schemeClr val="accent2"/>
              </a:gs>
            </a:gsLst>
            <a:lin ang="3000000" scaled="0"/>
          </a:gradFill>
        </p:grpSpPr>
        <p:sp>
          <p:nvSpPr>
            <p:cNvPr id="8" name="PA-任意多边形 76">
              <a:extLst>
                <a:ext uri="{FF2B5EF4-FFF2-40B4-BE49-F238E27FC236}">
                  <a16:creationId xmlns:a16="http://schemas.microsoft.com/office/drawing/2014/main" id="{5818A6F2-6D0D-4CD2-AC31-A26F56B0794C}"/>
                </a:ext>
              </a:extLst>
            </p:cNvPr>
            <p:cNvSpPr>
              <a:spLocks/>
            </p:cNvSpPr>
            <p:nvPr>
              <p:custDataLst>
                <p:tags r:id="rId4"/>
              </p:custDataLst>
            </p:nvPr>
          </p:nvSpPr>
          <p:spPr bwMode="auto">
            <a:xfrm>
              <a:off x="4080141" y="823174"/>
              <a:ext cx="294839" cy="294839"/>
            </a:xfrm>
            <a:custGeom>
              <a:avLst/>
              <a:gdLst/>
              <a:ahLst/>
              <a:cxnLst>
                <a:cxn ang="0">
                  <a:pos x="141" y="141"/>
                </a:cxn>
                <a:cxn ang="0">
                  <a:pos x="284" y="141"/>
                </a:cxn>
                <a:cxn ang="0">
                  <a:pos x="284" y="141"/>
                </a:cxn>
                <a:cxn ang="0">
                  <a:pos x="283" y="156"/>
                </a:cxn>
                <a:cxn ang="0">
                  <a:pos x="281" y="170"/>
                </a:cxn>
                <a:cxn ang="0">
                  <a:pos x="277" y="185"/>
                </a:cxn>
                <a:cxn ang="0">
                  <a:pos x="274" y="197"/>
                </a:cxn>
                <a:cxn ang="0">
                  <a:pos x="266" y="210"/>
                </a:cxn>
                <a:cxn ang="0">
                  <a:pos x="259" y="221"/>
                </a:cxn>
                <a:cxn ang="0">
                  <a:pos x="252" y="232"/>
                </a:cxn>
                <a:cxn ang="0">
                  <a:pos x="243" y="243"/>
                </a:cxn>
                <a:cxn ang="0">
                  <a:pos x="232" y="252"/>
                </a:cxn>
                <a:cxn ang="0">
                  <a:pos x="221" y="259"/>
                </a:cxn>
                <a:cxn ang="0">
                  <a:pos x="210" y="266"/>
                </a:cxn>
                <a:cxn ang="0">
                  <a:pos x="197" y="273"/>
                </a:cxn>
                <a:cxn ang="0">
                  <a:pos x="185" y="277"/>
                </a:cxn>
                <a:cxn ang="0">
                  <a:pos x="170" y="281"/>
                </a:cxn>
                <a:cxn ang="0">
                  <a:pos x="156" y="283"/>
                </a:cxn>
                <a:cxn ang="0">
                  <a:pos x="141" y="284"/>
                </a:cxn>
                <a:cxn ang="0">
                  <a:pos x="141" y="284"/>
                </a:cxn>
                <a:cxn ang="0">
                  <a:pos x="127" y="283"/>
                </a:cxn>
                <a:cxn ang="0">
                  <a:pos x="112" y="281"/>
                </a:cxn>
                <a:cxn ang="0">
                  <a:pos x="100" y="277"/>
                </a:cxn>
                <a:cxn ang="0">
                  <a:pos x="87" y="273"/>
                </a:cxn>
                <a:cxn ang="0">
                  <a:pos x="74" y="266"/>
                </a:cxn>
                <a:cxn ang="0">
                  <a:pos x="62" y="259"/>
                </a:cxn>
                <a:cxn ang="0">
                  <a:pos x="51" y="252"/>
                </a:cxn>
                <a:cxn ang="0">
                  <a:pos x="42" y="243"/>
                </a:cxn>
                <a:cxn ang="0">
                  <a:pos x="33" y="232"/>
                </a:cxn>
                <a:cxn ang="0">
                  <a:pos x="23" y="221"/>
                </a:cxn>
                <a:cxn ang="0">
                  <a:pos x="16" y="210"/>
                </a:cxn>
                <a:cxn ang="0">
                  <a:pos x="11" y="197"/>
                </a:cxn>
                <a:cxn ang="0">
                  <a:pos x="5" y="185"/>
                </a:cxn>
                <a:cxn ang="0">
                  <a:pos x="2" y="170"/>
                </a:cxn>
                <a:cxn ang="0">
                  <a:pos x="0" y="156"/>
                </a:cxn>
                <a:cxn ang="0">
                  <a:pos x="0" y="141"/>
                </a:cxn>
                <a:cxn ang="0">
                  <a:pos x="0" y="141"/>
                </a:cxn>
                <a:cxn ang="0">
                  <a:pos x="0" y="127"/>
                </a:cxn>
                <a:cxn ang="0">
                  <a:pos x="2" y="114"/>
                </a:cxn>
                <a:cxn ang="0">
                  <a:pos x="5" y="99"/>
                </a:cxn>
                <a:cxn ang="0">
                  <a:pos x="11" y="87"/>
                </a:cxn>
                <a:cxn ang="0">
                  <a:pos x="16" y="74"/>
                </a:cxn>
                <a:cxn ang="0">
                  <a:pos x="23" y="63"/>
                </a:cxn>
                <a:cxn ang="0">
                  <a:pos x="33" y="52"/>
                </a:cxn>
                <a:cxn ang="0">
                  <a:pos x="42" y="41"/>
                </a:cxn>
                <a:cxn ang="0">
                  <a:pos x="51" y="32"/>
                </a:cxn>
                <a:cxn ang="0">
                  <a:pos x="62" y="23"/>
                </a:cxn>
                <a:cxn ang="0">
                  <a:pos x="74" y="16"/>
                </a:cxn>
                <a:cxn ang="0">
                  <a:pos x="87" y="11"/>
                </a:cxn>
                <a:cxn ang="0">
                  <a:pos x="100" y="7"/>
                </a:cxn>
                <a:cxn ang="0">
                  <a:pos x="112" y="3"/>
                </a:cxn>
                <a:cxn ang="0">
                  <a:pos x="127" y="0"/>
                </a:cxn>
                <a:cxn ang="0">
                  <a:pos x="141" y="0"/>
                </a:cxn>
                <a:cxn ang="0">
                  <a:pos x="141" y="141"/>
                </a:cxn>
              </a:cxnLst>
              <a:rect l="0" t="0" r="r" b="b"/>
              <a:pathLst>
                <a:path w="284" h="284">
                  <a:moveTo>
                    <a:pt x="141" y="141"/>
                  </a:moveTo>
                  <a:lnTo>
                    <a:pt x="284" y="141"/>
                  </a:lnTo>
                  <a:lnTo>
                    <a:pt x="284" y="141"/>
                  </a:lnTo>
                  <a:lnTo>
                    <a:pt x="283" y="156"/>
                  </a:lnTo>
                  <a:lnTo>
                    <a:pt x="281" y="170"/>
                  </a:lnTo>
                  <a:lnTo>
                    <a:pt x="277" y="185"/>
                  </a:lnTo>
                  <a:lnTo>
                    <a:pt x="274" y="197"/>
                  </a:lnTo>
                  <a:lnTo>
                    <a:pt x="266" y="210"/>
                  </a:lnTo>
                  <a:lnTo>
                    <a:pt x="259" y="221"/>
                  </a:lnTo>
                  <a:lnTo>
                    <a:pt x="252" y="232"/>
                  </a:lnTo>
                  <a:lnTo>
                    <a:pt x="243" y="243"/>
                  </a:lnTo>
                  <a:lnTo>
                    <a:pt x="232" y="252"/>
                  </a:lnTo>
                  <a:lnTo>
                    <a:pt x="221" y="259"/>
                  </a:lnTo>
                  <a:lnTo>
                    <a:pt x="210" y="266"/>
                  </a:lnTo>
                  <a:lnTo>
                    <a:pt x="197" y="273"/>
                  </a:lnTo>
                  <a:lnTo>
                    <a:pt x="185" y="277"/>
                  </a:lnTo>
                  <a:lnTo>
                    <a:pt x="170" y="281"/>
                  </a:lnTo>
                  <a:lnTo>
                    <a:pt x="156" y="283"/>
                  </a:lnTo>
                  <a:lnTo>
                    <a:pt x="141" y="284"/>
                  </a:lnTo>
                  <a:lnTo>
                    <a:pt x="141" y="284"/>
                  </a:lnTo>
                  <a:lnTo>
                    <a:pt x="127" y="283"/>
                  </a:lnTo>
                  <a:lnTo>
                    <a:pt x="112" y="281"/>
                  </a:lnTo>
                  <a:lnTo>
                    <a:pt x="100" y="277"/>
                  </a:lnTo>
                  <a:lnTo>
                    <a:pt x="87" y="273"/>
                  </a:lnTo>
                  <a:lnTo>
                    <a:pt x="74" y="266"/>
                  </a:lnTo>
                  <a:lnTo>
                    <a:pt x="62" y="259"/>
                  </a:lnTo>
                  <a:lnTo>
                    <a:pt x="51" y="252"/>
                  </a:lnTo>
                  <a:lnTo>
                    <a:pt x="42" y="243"/>
                  </a:lnTo>
                  <a:lnTo>
                    <a:pt x="33" y="232"/>
                  </a:lnTo>
                  <a:lnTo>
                    <a:pt x="23" y="221"/>
                  </a:lnTo>
                  <a:lnTo>
                    <a:pt x="16" y="210"/>
                  </a:lnTo>
                  <a:lnTo>
                    <a:pt x="11" y="197"/>
                  </a:lnTo>
                  <a:lnTo>
                    <a:pt x="5" y="185"/>
                  </a:lnTo>
                  <a:lnTo>
                    <a:pt x="2" y="170"/>
                  </a:lnTo>
                  <a:lnTo>
                    <a:pt x="0" y="156"/>
                  </a:lnTo>
                  <a:lnTo>
                    <a:pt x="0" y="141"/>
                  </a:lnTo>
                  <a:lnTo>
                    <a:pt x="0" y="141"/>
                  </a:lnTo>
                  <a:lnTo>
                    <a:pt x="0" y="127"/>
                  </a:lnTo>
                  <a:lnTo>
                    <a:pt x="2" y="114"/>
                  </a:lnTo>
                  <a:lnTo>
                    <a:pt x="5" y="99"/>
                  </a:lnTo>
                  <a:lnTo>
                    <a:pt x="11" y="87"/>
                  </a:lnTo>
                  <a:lnTo>
                    <a:pt x="16" y="74"/>
                  </a:lnTo>
                  <a:lnTo>
                    <a:pt x="23" y="63"/>
                  </a:lnTo>
                  <a:lnTo>
                    <a:pt x="33" y="52"/>
                  </a:lnTo>
                  <a:lnTo>
                    <a:pt x="42" y="41"/>
                  </a:lnTo>
                  <a:lnTo>
                    <a:pt x="51" y="32"/>
                  </a:lnTo>
                  <a:lnTo>
                    <a:pt x="62" y="23"/>
                  </a:lnTo>
                  <a:lnTo>
                    <a:pt x="74" y="16"/>
                  </a:lnTo>
                  <a:lnTo>
                    <a:pt x="87" y="11"/>
                  </a:lnTo>
                  <a:lnTo>
                    <a:pt x="100" y="7"/>
                  </a:lnTo>
                  <a:lnTo>
                    <a:pt x="112" y="3"/>
                  </a:lnTo>
                  <a:lnTo>
                    <a:pt x="127" y="0"/>
                  </a:lnTo>
                  <a:lnTo>
                    <a:pt x="141" y="0"/>
                  </a:lnTo>
                  <a:lnTo>
                    <a:pt x="141" y="14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cs typeface="+mn-ea"/>
                <a:sym typeface="+mn-lt"/>
              </a:endParaRPr>
            </a:p>
          </p:txBody>
        </p:sp>
        <p:sp>
          <p:nvSpPr>
            <p:cNvPr id="9" name="PA-任意多边形 77">
              <a:extLst>
                <a:ext uri="{FF2B5EF4-FFF2-40B4-BE49-F238E27FC236}">
                  <a16:creationId xmlns:a16="http://schemas.microsoft.com/office/drawing/2014/main" id="{68313129-4241-4457-AD39-7478963D45A5}"/>
                </a:ext>
              </a:extLst>
            </p:cNvPr>
            <p:cNvSpPr>
              <a:spLocks/>
            </p:cNvSpPr>
            <p:nvPr>
              <p:custDataLst>
                <p:tags r:id="rId5"/>
              </p:custDataLst>
            </p:nvPr>
          </p:nvSpPr>
          <p:spPr bwMode="auto">
            <a:xfrm>
              <a:off x="4260783" y="798258"/>
              <a:ext cx="147420" cy="147420"/>
            </a:xfrm>
            <a:custGeom>
              <a:avLst/>
              <a:gdLst/>
              <a:ahLst/>
              <a:cxnLst>
                <a:cxn ang="0">
                  <a:pos x="0" y="142"/>
                </a:cxn>
                <a:cxn ang="0">
                  <a:pos x="141" y="142"/>
                </a:cxn>
                <a:cxn ang="0">
                  <a:pos x="141" y="142"/>
                </a:cxn>
                <a:cxn ang="0">
                  <a:pos x="141" y="127"/>
                </a:cxn>
                <a:cxn ang="0">
                  <a:pos x="139" y="113"/>
                </a:cxn>
                <a:cxn ang="0">
                  <a:pos x="136" y="100"/>
                </a:cxn>
                <a:cxn ang="0">
                  <a:pos x="130" y="87"/>
                </a:cxn>
                <a:cxn ang="0">
                  <a:pos x="125" y="74"/>
                </a:cxn>
                <a:cxn ang="0">
                  <a:pos x="118" y="62"/>
                </a:cxn>
                <a:cxn ang="0">
                  <a:pos x="109" y="51"/>
                </a:cxn>
                <a:cxn ang="0">
                  <a:pos x="100" y="42"/>
                </a:cxn>
                <a:cxn ang="0">
                  <a:pos x="91" y="33"/>
                </a:cxn>
                <a:cxn ang="0">
                  <a:pos x="80" y="24"/>
                </a:cxn>
                <a:cxn ang="0">
                  <a:pos x="67" y="16"/>
                </a:cxn>
                <a:cxn ang="0">
                  <a:pos x="54" y="11"/>
                </a:cxn>
                <a:cxn ang="0">
                  <a:pos x="42" y="6"/>
                </a:cxn>
                <a:cxn ang="0">
                  <a:pos x="29" y="2"/>
                </a:cxn>
                <a:cxn ang="0">
                  <a:pos x="14" y="0"/>
                </a:cxn>
                <a:cxn ang="0">
                  <a:pos x="0" y="0"/>
                </a:cxn>
                <a:cxn ang="0">
                  <a:pos x="0" y="142"/>
                </a:cxn>
              </a:cxnLst>
              <a:rect l="0" t="0" r="r" b="b"/>
              <a:pathLst>
                <a:path w="141" h="142">
                  <a:moveTo>
                    <a:pt x="0" y="142"/>
                  </a:moveTo>
                  <a:lnTo>
                    <a:pt x="141" y="142"/>
                  </a:lnTo>
                  <a:lnTo>
                    <a:pt x="141" y="142"/>
                  </a:lnTo>
                  <a:lnTo>
                    <a:pt x="141" y="127"/>
                  </a:lnTo>
                  <a:lnTo>
                    <a:pt x="139" y="113"/>
                  </a:lnTo>
                  <a:lnTo>
                    <a:pt x="136" y="100"/>
                  </a:lnTo>
                  <a:lnTo>
                    <a:pt x="130" y="87"/>
                  </a:lnTo>
                  <a:lnTo>
                    <a:pt x="125" y="74"/>
                  </a:lnTo>
                  <a:lnTo>
                    <a:pt x="118" y="62"/>
                  </a:lnTo>
                  <a:lnTo>
                    <a:pt x="109" y="51"/>
                  </a:lnTo>
                  <a:lnTo>
                    <a:pt x="100" y="42"/>
                  </a:lnTo>
                  <a:lnTo>
                    <a:pt x="91" y="33"/>
                  </a:lnTo>
                  <a:lnTo>
                    <a:pt x="80" y="24"/>
                  </a:lnTo>
                  <a:lnTo>
                    <a:pt x="67" y="16"/>
                  </a:lnTo>
                  <a:lnTo>
                    <a:pt x="54" y="11"/>
                  </a:lnTo>
                  <a:lnTo>
                    <a:pt x="42" y="6"/>
                  </a:lnTo>
                  <a:lnTo>
                    <a:pt x="29" y="2"/>
                  </a:lnTo>
                  <a:lnTo>
                    <a:pt x="14" y="0"/>
                  </a:lnTo>
                  <a:lnTo>
                    <a:pt x="0" y="0"/>
                  </a:lnTo>
                  <a:lnTo>
                    <a:pt x="0" y="1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cs typeface="+mn-ea"/>
                <a:sym typeface="+mn-lt"/>
              </a:endParaRPr>
            </a:p>
          </p:txBody>
        </p:sp>
      </p:grpSp>
      <p:pic>
        <p:nvPicPr>
          <p:cNvPr id="22" name="图片 21">
            <a:extLst>
              <a:ext uri="{FF2B5EF4-FFF2-40B4-BE49-F238E27FC236}">
                <a16:creationId xmlns:a16="http://schemas.microsoft.com/office/drawing/2014/main" id="{EC280A51-C237-9876-FD69-96A9B1599FD0}"/>
              </a:ext>
            </a:extLst>
          </p:cNvPr>
          <p:cNvPicPr>
            <a:picLocks noChangeAspect="1"/>
          </p:cNvPicPr>
          <p:nvPr/>
        </p:nvPicPr>
        <p:blipFill>
          <a:blip r:embed="rId8"/>
          <a:stretch>
            <a:fillRect/>
          </a:stretch>
        </p:blipFill>
        <p:spPr>
          <a:xfrm>
            <a:off x="7483302" y="2454228"/>
            <a:ext cx="676715" cy="658425"/>
          </a:xfrm>
          <a:prstGeom prst="rect">
            <a:avLst/>
          </a:prstGeom>
        </p:spPr>
      </p:pic>
      <p:sp>
        <p:nvSpPr>
          <p:cNvPr id="23" name="矩形 22">
            <a:extLst>
              <a:ext uri="{FF2B5EF4-FFF2-40B4-BE49-F238E27FC236}">
                <a16:creationId xmlns:a16="http://schemas.microsoft.com/office/drawing/2014/main" id="{EC6C6453-666B-1B74-B38C-619476C86C38}"/>
              </a:ext>
            </a:extLst>
          </p:cNvPr>
          <p:cNvSpPr/>
          <p:nvPr/>
        </p:nvSpPr>
        <p:spPr>
          <a:xfrm>
            <a:off x="3393066" y="848638"/>
            <a:ext cx="8832931"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字符型变量的数据编码处理</a:t>
            </a:r>
          </a:p>
        </p:txBody>
      </p:sp>
      <p:sp>
        <p:nvSpPr>
          <p:cNvPr id="25" name="文本框 24">
            <a:extLst>
              <a:ext uri="{FF2B5EF4-FFF2-40B4-BE49-F238E27FC236}">
                <a16:creationId xmlns:a16="http://schemas.microsoft.com/office/drawing/2014/main" id="{1E909FF2-B3F8-973A-876A-56F4F10E453D}"/>
              </a:ext>
            </a:extLst>
          </p:cNvPr>
          <p:cNvSpPr txBox="1"/>
          <p:nvPr/>
        </p:nvSpPr>
        <p:spPr>
          <a:xfrm>
            <a:off x="3824748" y="3429000"/>
            <a:ext cx="2369575" cy="1569660"/>
          </a:xfrm>
          <a:prstGeom prst="rect">
            <a:avLst/>
          </a:prstGeom>
          <a:noFill/>
        </p:spPr>
        <p:txBody>
          <a:bodyPr wrap="square" rtlCol="0">
            <a:spAutoFit/>
          </a:bodyPr>
          <a:lstStyle/>
          <a:p>
            <a:r>
              <a:rPr lang="zh-CN" altLang="en-US" sz="3200" dirty="0"/>
              <a:t>顺序型字符变量数据编码处理</a:t>
            </a:r>
          </a:p>
        </p:txBody>
      </p:sp>
      <p:sp>
        <p:nvSpPr>
          <p:cNvPr id="26" name="文本框 25">
            <a:extLst>
              <a:ext uri="{FF2B5EF4-FFF2-40B4-BE49-F238E27FC236}">
                <a16:creationId xmlns:a16="http://schemas.microsoft.com/office/drawing/2014/main" id="{69A2FE73-3C3B-5803-5BC2-888A5FE62DE3}"/>
              </a:ext>
            </a:extLst>
          </p:cNvPr>
          <p:cNvSpPr txBox="1"/>
          <p:nvPr/>
        </p:nvSpPr>
        <p:spPr>
          <a:xfrm>
            <a:off x="6339003" y="3429000"/>
            <a:ext cx="2892397" cy="2062103"/>
          </a:xfrm>
          <a:prstGeom prst="rect">
            <a:avLst/>
          </a:prstGeom>
          <a:noFill/>
        </p:spPr>
        <p:txBody>
          <a:bodyPr wrap="square" rtlCol="0">
            <a:spAutoFit/>
          </a:bodyPr>
          <a:lstStyle/>
          <a:p>
            <a:r>
              <a:rPr lang="en-US" altLang="zh-CN" sz="3200" dirty="0" err="1"/>
              <a:t>LabelEncoder</a:t>
            </a:r>
            <a:r>
              <a:rPr lang="zh-CN" altLang="en-US" sz="3200" dirty="0"/>
              <a:t>对时间序列数据进行编码处理</a:t>
            </a:r>
          </a:p>
        </p:txBody>
      </p:sp>
      <p:sp>
        <p:nvSpPr>
          <p:cNvPr id="27" name="文本框 26">
            <a:extLst>
              <a:ext uri="{FF2B5EF4-FFF2-40B4-BE49-F238E27FC236}">
                <a16:creationId xmlns:a16="http://schemas.microsoft.com/office/drawing/2014/main" id="{69011507-A4AA-BB27-388C-771B5BC1DA4A}"/>
              </a:ext>
            </a:extLst>
          </p:cNvPr>
          <p:cNvSpPr txBox="1"/>
          <p:nvPr/>
        </p:nvSpPr>
        <p:spPr>
          <a:xfrm>
            <a:off x="9160502" y="3374220"/>
            <a:ext cx="2887053" cy="2062103"/>
          </a:xfrm>
          <a:prstGeom prst="rect">
            <a:avLst/>
          </a:prstGeom>
          <a:noFill/>
        </p:spPr>
        <p:txBody>
          <a:bodyPr wrap="square" rtlCol="0">
            <a:spAutoFit/>
          </a:bodyPr>
          <a:lstStyle/>
          <a:p>
            <a:r>
              <a:rPr lang="en-US" altLang="zh-CN" sz="3200" dirty="0" err="1"/>
              <a:t>OnehotEncoder</a:t>
            </a:r>
            <a:r>
              <a:rPr lang="zh-CN" altLang="en-US" sz="3200" dirty="0"/>
              <a:t>对其它字符型数据进行编码处理</a:t>
            </a:r>
          </a:p>
        </p:txBody>
      </p:sp>
    </p:spTree>
    <p:extLst>
      <p:ext uri="{BB962C8B-B14F-4D97-AF65-F5344CB8AC3E}">
        <p14:creationId xmlns:p14="http://schemas.microsoft.com/office/powerpoint/2010/main" val="3625582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800" fill="hold"/>
                                        <p:tgtEl>
                                          <p:spTgt spid="2"/>
                                        </p:tgtEl>
                                        <p:attrNameLst>
                                          <p:attrName>ppt_x</p:attrName>
                                        </p:attrNameLst>
                                      </p:cBhvr>
                                      <p:tavLst>
                                        <p:tav tm="0">
                                          <p:val>
                                            <p:strVal val="0-#ppt_w/2"/>
                                          </p:val>
                                        </p:tav>
                                        <p:tav tm="100000">
                                          <p:val>
                                            <p:strVal val="#ppt_x"/>
                                          </p:val>
                                        </p:tav>
                                      </p:tavLst>
                                    </p:anim>
                                    <p:anim calcmode="lin" valueType="num">
                                      <p:cBhvr additive="base">
                                        <p:cTn id="8" dur="8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3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par>
                                <p:cTn id="12" presetID="42" presetClass="path" presetSubtype="0" accel="50000" decel="50000" fill="hold" grpId="1" nodeType="withEffect">
                                  <p:stCondLst>
                                    <p:cond delay="1300"/>
                                  </p:stCondLst>
                                  <p:childTnLst>
                                    <p:animMotion origin="layout" path="M 0.03555 -0.04583 L -1.45833E-6 0.00023 " pathEditMode="relative" rAng="0" ptsTypes="AA">
                                      <p:cBhvr>
                                        <p:cTn id="13" dur="1000" fill="hold"/>
                                        <p:tgtEl>
                                          <p:spTgt spid="6"/>
                                        </p:tgtEl>
                                        <p:attrNameLst>
                                          <p:attrName>ppt_x</p:attrName>
                                          <p:attrName>ppt_y</p:attrName>
                                        </p:attrNameLst>
                                      </p:cBhvr>
                                      <p:rCtr x="-1784" y="2292"/>
                                    </p:animMotion>
                                  </p:childTnLst>
                                </p:cTn>
                              </p:par>
                              <p:par>
                                <p:cTn id="14" presetID="10" presetClass="entr" presetSubtype="0" fill="hold" nodeType="withEffect">
                                  <p:stCondLst>
                                    <p:cond delay="2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par>
                                <p:cTn id="17" presetID="42" presetClass="path" presetSubtype="0" accel="50000" decel="50000" fill="hold" nodeType="withEffect">
                                  <p:stCondLst>
                                    <p:cond delay="2500"/>
                                  </p:stCondLst>
                                  <p:childTnLst>
                                    <p:animMotion origin="layout" path="M 0.03555 -0.04584 L -6.25E-7 0.00023 " pathEditMode="relative" rAng="0" ptsTypes="AA">
                                      <p:cBhvr>
                                        <p:cTn id="18" dur="1000" fill="hold"/>
                                        <p:tgtEl>
                                          <p:spTgt spid="7"/>
                                        </p:tgtEl>
                                        <p:attrNameLst>
                                          <p:attrName>ppt_x</p:attrName>
                                          <p:attrName>ppt_y</p:attrName>
                                        </p:attrNameLst>
                                      </p:cBhvr>
                                      <p:rCtr x="-1784" y="2292"/>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6" grpId="0" animBg="1"/>
      <p:bldP spid="6" grpId="1" animBg="1"/>
      <p:bldP spid="23" grpId="0"/>
      <p:bldP spid="25"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66D120D5-8552-4C32-A574-8AFE7FB82472}"/>
              </a:ext>
            </a:extLst>
          </p:cNvPr>
          <p:cNvGrpSpPr/>
          <p:nvPr/>
        </p:nvGrpSpPr>
        <p:grpSpPr>
          <a:xfrm>
            <a:off x="-1691710" y="-2304740"/>
            <a:ext cx="17955869" cy="13898750"/>
            <a:chOff x="-1691710" y="-2304740"/>
            <a:chExt cx="17955869" cy="13898750"/>
          </a:xfrm>
        </p:grpSpPr>
        <p:sp>
          <p:nvSpPr>
            <p:cNvPr id="20" name="Circle">
              <a:extLst>
                <a:ext uri="{FF2B5EF4-FFF2-40B4-BE49-F238E27FC236}">
                  <a16:creationId xmlns:a16="http://schemas.microsoft.com/office/drawing/2014/main" id="{EA4E32D0-51C7-4497-BBF8-12F84F406A73}"/>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21" name="Rectangle 19">
              <a:extLst>
                <a:ext uri="{FF2B5EF4-FFF2-40B4-BE49-F238E27FC236}">
                  <a16:creationId xmlns:a16="http://schemas.microsoft.com/office/drawing/2014/main" id="{FC622251-F96A-494D-9FF6-CEED6C65A469}"/>
                </a:ext>
              </a:extLst>
            </p:cNvPr>
            <p:cNvSpPr/>
            <p:nvPr/>
          </p:nvSpPr>
          <p:spPr>
            <a:xfrm>
              <a:off x="4152214" y="175783"/>
              <a:ext cx="3995676" cy="469633"/>
            </a:xfrm>
            <a:prstGeom prst="rect">
              <a:avLst/>
            </a:prstGeom>
          </p:spPr>
          <p:txBody>
            <a:bodyPr wrap="none" lIns="0" tIns="0" rIns="0" bIns="0">
              <a:noAutofit/>
            </a:bodyPr>
            <a:lstStyle/>
            <a:p>
              <a:pPr algn="ctr"/>
              <a:r>
                <a:rPr lang="zh-CN" altLang="en-US" sz="2800" b="1" spc="1200" dirty="0">
                  <a:solidFill>
                    <a:schemeClr val="bg1"/>
                  </a:solidFill>
                  <a:cs typeface="+mn-ea"/>
                  <a:sym typeface="+mn-lt"/>
                </a:rPr>
                <a:t>数据编码处理</a:t>
              </a:r>
            </a:p>
          </p:txBody>
        </p:sp>
        <p:sp>
          <p:nvSpPr>
            <p:cNvPr id="22" name="Circle">
              <a:extLst>
                <a:ext uri="{FF2B5EF4-FFF2-40B4-BE49-F238E27FC236}">
                  <a16:creationId xmlns:a16="http://schemas.microsoft.com/office/drawing/2014/main" id="{CB7B4789-4B8D-48B0-AF41-C54DC2963C41}"/>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3" name="Circle">
              <a:extLst>
                <a:ext uri="{FF2B5EF4-FFF2-40B4-BE49-F238E27FC236}">
                  <a16:creationId xmlns:a16="http://schemas.microsoft.com/office/drawing/2014/main" id="{15089935-048B-45D7-A477-E13063B954B9}"/>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41" name="Circle">
              <a:extLst>
                <a:ext uri="{FF2B5EF4-FFF2-40B4-BE49-F238E27FC236}">
                  <a16:creationId xmlns:a16="http://schemas.microsoft.com/office/drawing/2014/main" id="{AF0B0FB1-93AE-440E-8849-A554408D4CBD}"/>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sp>
        <p:nvSpPr>
          <p:cNvPr id="40" name="Rectangle 42">
            <a:extLst>
              <a:ext uri="{FF2B5EF4-FFF2-40B4-BE49-F238E27FC236}">
                <a16:creationId xmlns:a16="http://schemas.microsoft.com/office/drawing/2014/main" id="{11C2A923-99AC-4BEA-AD75-BEF2B4652706}"/>
              </a:ext>
            </a:extLst>
          </p:cNvPr>
          <p:cNvSpPr/>
          <p:nvPr/>
        </p:nvSpPr>
        <p:spPr>
          <a:xfrm>
            <a:off x="-2" y="6434171"/>
            <a:ext cx="12192002" cy="423829"/>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lnSpc>
                <a:spcPct val="120000"/>
              </a:lnSpc>
              <a:defRPr/>
            </a:pPr>
            <a:endParaRPr lang="zh-CN" altLang="zh-CN">
              <a:solidFill>
                <a:srgbClr val="FFFFFF"/>
              </a:solidFill>
              <a:latin typeface="+mn-lt"/>
              <a:cs typeface="+mn-ea"/>
              <a:sym typeface="+mn-lt"/>
            </a:endParaRPr>
          </a:p>
        </p:txBody>
      </p:sp>
      <p:sp>
        <p:nvSpPr>
          <p:cNvPr id="2" name="文本框 1">
            <a:extLst>
              <a:ext uri="{FF2B5EF4-FFF2-40B4-BE49-F238E27FC236}">
                <a16:creationId xmlns:a16="http://schemas.microsoft.com/office/drawing/2014/main" id="{FF512143-7238-C2D9-016F-CF71EA9ABF08}"/>
              </a:ext>
            </a:extLst>
          </p:cNvPr>
          <p:cNvSpPr txBox="1"/>
          <p:nvPr/>
        </p:nvSpPr>
        <p:spPr>
          <a:xfrm>
            <a:off x="1809135" y="1470735"/>
            <a:ext cx="8573729" cy="4154984"/>
          </a:xfrm>
          <a:prstGeom prst="rect">
            <a:avLst/>
          </a:prstGeom>
          <a:noFill/>
        </p:spPr>
        <p:txBody>
          <a:bodyPr wrap="square" rtlCol="0">
            <a:spAutoFit/>
          </a:bodyPr>
          <a:lstStyle/>
          <a:p>
            <a:r>
              <a:rPr lang="zh-CN" altLang="en-US" sz="2400" dirty="0"/>
              <a:t>   数据集中部分变量属于顺序型变量，其结果为字符型</a:t>
            </a:r>
            <a:r>
              <a:rPr lang="en-US" altLang="zh-CN" sz="2400" dirty="0"/>
              <a:t>Ex-Excellent</a:t>
            </a:r>
            <a:r>
              <a:rPr lang="zh-CN" altLang="en-US" sz="2400" dirty="0"/>
              <a:t>；</a:t>
            </a:r>
            <a:r>
              <a:rPr lang="en-US" altLang="zh-CN" sz="2400" dirty="0"/>
              <a:t>Gd-Good</a:t>
            </a:r>
            <a:r>
              <a:rPr lang="zh-CN" altLang="en-US" sz="2400" dirty="0"/>
              <a:t>；</a:t>
            </a:r>
            <a:r>
              <a:rPr lang="en-US" altLang="zh-CN" sz="2400" dirty="0"/>
              <a:t>TA-Typical </a:t>
            </a:r>
            <a:r>
              <a:rPr lang="zh-CN" altLang="en-US" sz="2400" dirty="0"/>
              <a:t>；</a:t>
            </a:r>
            <a:r>
              <a:rPr lang="en-US" altLang="zh-CN" sz="2400" dirty="0"/>
              <a:t>Fa-Fair </a:t>
            </a:r>
            <a:r>
              <a:rPr lang="zh-CN" altLang="en-US" sz="2400" dirty="0"/>
              <a:t>；</a:t>
            </a:r>
            <a:r>
              <a:rPr lang="en-US" altLang="zh-CN" sz="2400" dirty="0"/>
              <a:t>Po-Poor </a:t>
            </a:r>
            <a:r>
              <a:rPr lang="zh-CN" altLang="en-US" sz="2400" dirty="0"/>
              <a:t>；</a:t>
            </a:r>
            <a:r>
              <a:rPr lang="en-US" altLang="zh-CN" sz="2400" dirty="0"/>
              <a:t>NA-No Basement</a:t>
            </a:r>
            <a:r>
              <a:rPr lang="zh-CN" altLang="en-US" sz="2400" dirty="0"/>
              <a:t>由于程序无法识字符型变量的好坏程度，故对其进行编码处理，具体结果如下：</a:t>
            </a:r>
            <a:r>
              <a:rPr lang="en-US" altLang="zh-CN" sz="2400" dirty="0"/>
              <a:t>Ex-0; Gd-1; TA-2; Fa-3; Po-4; NA-5</a:t>
            </a:r>
          </a:p>
          <a:p>
            <a:r>
              <a:rPr lang="en-US" altLang="zh-CN" sz="2400" dirty="0"/>
              <a:t>   </a:t>
            </a:r>
            <a:r>
              <a:rPr lang="zh-CN" altLang="en-US" sz="2400" dirty="0"/>
              <a:t>涉及的变量包括：</a:t>
            </a:r>
            <a:r>
              <a:rPr lang="en-US" altLang="zh-CN" sz="2400" dirty="0" err="1"/>
              <a:t>BsmtCond</a:t>
            </a:r>
            <a:r>
              <a:rPr lang="zh-CN" altLang="en-US" sz="2400" dirty="0"/>
              <a:t>（地下室质量情况）</a:t>
            </a:r>
            <a:r>
              <a:rPr lang="en-US" altLang="zh-CN" sz="2400" dirty="0"/>
              <a:t>,</a:t>
            </a:r>
            <a:r>
              <a:rPr lang="en-US" altLang="zh-CN" sz="2400" dirty="0" err="1"/>
              <a:t>BsmtQual</a:t>
            </a:r>
            <a:r>
              <a:rPr lang="zh-CN" altLang="en-US" sz="2400" dirty="0"/>
              <a:t>（地下室高度）</a:t>
            </a:r>
            <a:r>
              <a:rPr lang="en-US" altLang="zh-CN" sz="2400" dirty="0"/>
              <a:t>,</a:t>
            </a:r>
            <a:r>
              <a:rPr lang="en-US" altLang="zh-CN" sz="2400" dirty="0" err="1"/>
              <a:t>ExterCond</a:t>
            </a:r>
            <a:r>
              <a:rPr lang="zh-CN" altLang="en-US" sz="2400" dirty="0"/>
              <a:t>（外立面材料外观情况）</a:t>
            </a:r>
            <a:r>
              <a:rPr lang="en-US" altLang="zh-CN" sz="2400" dirty="0"/>
              <a:t>,</a:t>
            </a:r>
            <a:r>
              <a:rPr lang="en-US" altLang="zh-CN" sz="2400" dirty="0" err="1"/>
              <a:t>ExterQual</a:t>
            </a:r>
            <a:r>
              <a:rPr lang="zh-CN" altLang="en-US" sz="2400" dirty="0"/>
              <a:t>（外立面材料质量）</a:t>
            </a:r>
            <a:r>
              <a:rPr lang="en-US" altLang="zh-CN" sz="2400" dirty="0"/>
              <a:t>,</a:t>
            </a:r>
            <a:r>
              <a:rPr lang="en-US" altLang="zh-CN" sz="2400" dirty="0" err="1"/>
              <a:t>FireplaceQu</a:t>
            </a:r>
            <a:r>
              <a:rPr lang="zh-CN" altLang="en-US" sz="2400" dirty="0"/>
              <a:t>（壁炉质量）</a:t>
            </a:r>
            <a:r>
              <a:rPr lang="en-US" altLang="zh-CN" sz="2400" dirty="0"/>
              <a:t>, </a:t>
            </a:r>
            <a:r>
              <a:rPr lang="en-US" altLang="zh-CN" sz="2400" dirty="0" err="1"/>
              <a:t>GarageCond</a:t>
            </a:r>
            <a:r>
              <a:rPr lang="zh-CN" altLang="en-US" sz="2400" dirty="0"/>
              <a:t>（车库条件）</a:t>
            </a:r>
            <a:r>
              <a:rPr lang="en-US" altLang="zh-CN" sz="2400" dirty="0"/>
              <a:t>,</a:t>
            </a:r>
            <a:r>
              <a:rPr lang="en-US" altLang="zh-CN" sz="2400" dirty="0" err="1"/>
              <a:t>GarageQual</a:t>
            </a:r>
            <a:r>
              <a:rPr lang="zh-CN" altLang="en-US" sz="2400" dirty="0"/>
              <a:t>（车库质量）</a:t>
            </a:r>
            <a:r>
              <a:rPr lang="en-US" altLang="zh-CN" sz="2400" dirty="0"/>
              <a:t>,</a:t>
            </a:r>
            <a:r>
              <a:rPr lang="en-US" altLang="zh-CN" sz="2400" dirty="0" err="1"/>
              <a:t>HeatingQC</a:t>
            </a:r>
            <a:r>
              <a:rPr lang="zh-CN" altLang="en-US" sz="2400" dirty="0"/>
              <a:t>（采暖质量与条件）</a:t>
            </a:r>
            <a:r>
              <a:rPr lang="en-US" altLang="zh-CN" sz="2400" dirty="0"/>
              <a:t>,</a:t>
            </a:r>
            <a:r>
              <a:rPr lang="en-US" altLang="zh-CN" sz="2400" dirty="0" err="1"/>
              <a:t>KitchenQual</a:t>
            </a:r>
            <a:r>
              <a:rPr lang="zh-CN" altLang="en-US" sz="2400" dirty="0"/>
              <a:t>（厨房质量）</a:t>
            </a:r>
          </a:p>
        </p:txBody>
      </p:sp>
    </p:spTree>
    <p:extLst>
      <p:ext uri="{BB962C8B-B14F-4D97-AF65-F5344CB8AC3E}">
        <p14:creationId xmlns:p14="http://schemas.microsoft.com/office/powerpoint/2010/main" val="30470919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34C8F59-59B1-488D-820D-3262C5A7AB30}"/>
              </a:ext>
            </a:extLst>
          </p:cNvPr>
          <p:cNvGrpSpPr/>
          <p:nvPr/>
        </p:nvGrpSpPr>
        <p:grpSpPr>
          <a:xfrm>
            <a:off x="323046" y="1555131"/>
            <a:ext cx="3992343" cy="4101342"/>
            <a:chOff x="1003290" y="1725701"/>
            <a:chExt cx="2435756" cy="2502258"/>
          </a:xfrm>
          <a:solidFill>
            <a:srgbClr val="AD91DE"/>
          </a:solidFill>
        </p:grpSpPr>
        <p:sp>
          <p:nvSpPr>
            <p:cNvPr id="14" name="矩形 13">
              <a:extLst>
                <a:ext uri="{FF2B5EF4-FFF2-40B4-BE49-F238E27FC236}">
                  <a16:creationId xmlns:a16="http://schemas.microsoft.com/office/drawing/2014/main" id="{E3FE3E2C-2D7A-409D-A35A-8F4740BFEDD6}"/>
                </a:ext>
              </a:extLst>
            </p:cNvPr>
            <p:cNvSpPr/>
            <p:nvPr/>
          </p:nvSpPr>
          <p:spPr>
            <a:xfrm>
              <a:off x="1003290" y="1725701"/>
              <a:ext cx="2435756" cy="792000"/>
            </a:xfrm>
            <a:prstGeom prst="rect">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lumMod val="50000"/>
                    </a:schemeClr>
                  </a:solidFill>
                  <a:cs typeface="+mn-ea"/>
                  <a:sym typeface="+mn-lt"/>
                </a:rPr>
                <a:t>LabelEncoder</a:t>
              </a:r>
              <a:r>
                <a:rPr lang="zh-CN" altLang="en-US" sz="2800" dirty="0">
                  <a:solidFill>
                    <a:schemeClr val="bg1">
                      <a:lumMod val="50000"/>
                    </a:schemeClr>
                  </a:solidFill>
                  <a:cs typeface="+mn-ea"/>
                  <a:sym typeface="+mn-lt"/>
                </a:rPr>
                <a:t>编码</a:t>
              </a:r>
            </a:p>
          </p:txBody>
        </p:sp>
        <p:sp>
          <p:nvSpPr>
            <p:cNvPr id="10" name="矩形 9">
              <a:extLst>
                <a:ext uri="{FF2B5EF4-FFF2-40B4-BE49-F238E27FC236}">
                  <a16:creationId xmlns:a16="http://schemas.microsoft.com/office/drawing/2014/main" id="{8C9F1C97-4D4A-4E3C-A485-2771589CC5D9}"/>
                </a:ext>
              </a:extLst>
            </p:cNvPr>
            <p:cNvSpPr/>
            <p:nvPr/>
          </p:nvSpPr>
          <p:spPr>
            <a:xfrm>
              <a:off x="1003290" y="3435959"/>
              <a:ext cx="2435756" cy="792000"/>
            </a:xfrm>
            <a:prstGeom prst="rect">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lumMod val="50000"/>
                    </a:schemeClr>
                  </a:solidFill>
                  <a:cs typeface="+mn-ea"/>
                  <a:sym typeface="+mn-lt"/>
                </a:rPr>
                <a:t>OnehotEncoder</a:t>
              </a:r>
              <a:r>
                <a:rPr lang="zh-CN" altLang="en-US" sz="2800" dirty="0">
                  <a:solidFill>
                    <a:schemeClr val="bg1">
                      <a:lumMod val="50000"/>
                    </a:schemeClr>
                  </a:solidFill>
                  <a:cs typeface="+mn-ea"/>
                  <a:sym typeface="+mn-lt"/>
                </a:rPr>
                <a:t>编码</a:t>
              </a:r>
            </a:p>
          </p:txBody>
        </p:sp>
      </p:grpSp>
      <p:sp>
        <p:nvSpPr>
          <p:cNvPr id="34" name="文本框 33">
            <a:extLst>
              <a:ext uri="{FF2B5EF4-FFF2-40B4-BE49-F238E27FC236}">
                <a16:creationId xmlns:a16="http://schemas.microsoft.com/office/drawing/2014/main" id="{0D0679EA-9CC3-AAA2-C569-D0A1BDEEA6CB}"/>
              </a:ext>
            </a:extLst>
          </p:cNvPr>
          <p:cNvSpPr txBox="1"/>
          <p:nvPr/>
        </p:nvSpPr>
        <p:spPr>
          <a:xfrm>
            <a:off x="5467350" y="1555131"/>
            <a:ext cx="5153025" cy="4293483"/>
          </a:xfrm>
          <a:prstGeom prst="rect">
            <a:avLst/>
          </a:prstGeom>
          <a:noFill/>
        </p:spPr>
        <p:txBody>
          <a:bodyPr wrap="square" rtlCol="0">
            <a:spAutoFit/>
          </a:bodyPr>
          <a:lstStyle/>
          <a:p>
            <a:r>
              <a:rPr lang="zh-CN" altLang="en-US" dirty="0"/>
              <a:t>       </a:t>
            </a:r>
            <a:r>
              <a:rPr lang="zh-CN" altLang="en-US" sz="2100" dirty="0"/>
              <a:t>对于数据集中一些时间序列数据，程序会默认为属于字符型变量，事实上这些时间序列数据对于房价肯定是存在影响的，因此需要对其进行编码处理，在这对于时间序列数据使用标签式编码，例如对于</a:t>
            </a:r>
            <a:r>
              <a:rPr lang="en-US" altLang="zh-CN" sz="2100" dirty="0" err="1"/>
              <a:t>Yearbuilt</a:t>
            </a:r>
            <a:r>
              <a:rPr lang="zh-CN" altLang="en-US" sz="2100" dirty="0"/>
              <a:t>变量，对不同的年份进行标签式编码，如：</a:t>
            </a:r>
            <a:r>
              <a:rPr lang="en-US" altLang="zh-CN" sz="2100" dirty="0"/>
              <a:t>1997-97</a:t>
            </a:r>
            <a:r>
              <a:rPr lang="zh-CN" altLang="en-US" sz="2100" dirty="0"/>
              <a:t>；</a:t>
            </a:r>
            <a:r>
              <a:rPr lang="en-US" altLang="zh-CN" sz="2100" dirty="0"/>
              <a:t>1990-90……</a:t>
            </a:r>
          </a:p>
          <a:p>
            <a:r>
              <a:rPr lang="zh-CN" altLang="en-US" sz="2100" dirty="0"/>
              <a:t>       而数据集中其它的字符型变量，则使用独热型编码，例如</a:t>
            </a:r>
            <a:r>
              <a:rPr lang="en-US" altLang="zh-CN" sz="2100" dirty="0" err="1"/>
              <a:t>MSSubclass</a:t>
            </a:r>
            <a:r>
              <a:rPr lang="zh-CN" altLang="en-US" sz="2100" dirty="0"/>
              <a:t>变量分别有</a:t>
            </a:r>
            <a:r>
              <a:rPr lang="en-US" altLang="zh-CN" sz="2100" dirty="0"/>
              <a:t>20</a:t>
            </a:r>
            <a:r>
              <a:rPr lang="zh-CN" altLang="en-US" sz="2100" dirty="0"/>
              <a:t>，</a:t>
            </a:r>
            <a:r>
              <a:rPr lang="en-US" altLang="zh-CN" sz="2100" dirty="0"/>
              <a:t>30</a:t>
            </a:r>
            <a:r>
              <a:rPr lang="zh-CN" altLang="en-US" sz="2100" dirty="0"/>
              <a:t>，</a:t>
            </a:r>
            <a:r>
              <a:rPr lang="en-US" altLang="zh-CN" sz="2100" dirty="0"/>
              <a:t>45</a:t>
            </a:r>
            <a:r>
              <a:rPr lang="zh-CN" altLang="en-US" sz="2100" dirty="0"/>
              <a:t>等</a:t>
            </a:r>
            <a:r>
              <a:rPr lang="en-US" altLang="zh-CN" sz="2100" dirty="0"/>
              <a:t>15</a:t>
            </a:r>
            <a:r>
              <a:rPr lang="zh-CN" altLang="en-US" sz="2100" dirty="0"/>
              <a:t>个等级，则将变量拆分成</a:t>
            </a:r>
            <a:r>
              <a:rPr lang="en-US" altLang="zh-CN" sz="2100" dirty="0"/>
              <a:t>15</a:t>
            </a:r>
            <a:r>
              <a:rPr lang="zh-CN" altLang="en-US" sz="2100" dirty="0"/>
              <a:t>个变量，每一变量对应一个数值，其中每一个原变量在所属数值变量中为，其它的为</a:t>
            </a:r>
            <a:r>
              <a:rPr lang="en-US" altLang="zh-CN" sz="2100" dirty="0"/>
              <a:t>0</a:t>
            </a:r>
            <a:endParaRPr lang="zh-CN" altLang="en-US" sz="2100" dirty="0"/>
          </a:p>
        </p:txBody>
      </p:sp>
    </p:spTree>
    <p:extLst>
      <p:ext uri="{BB962C8B-B14F-4D97-AF65-F5344CB8AC3E}">
        <p14:creationId xmlns:p14="http://schemas.microsoft.com/office/powerpoint/2010/main" val="3605788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xEl>
                                              <p:pRg st="0" end="0"/>
                                            </p:txEl>
                                          </p:spTgt>
                                        </p:tgtEl>
                                        <p:attrNameLst>
                                          <p:attrName>style.visibility</p:attrName>
                                        </p:attrNameLst>
                                      </p:cBhvr>
                                      <p:to>
                                        <p:strVal val="visible"/>
                                      </p:to>
                                    </p:set>
                                    <p:anim calcmode="lin" valueType="num">
                                      <p:cBhvr additive="base">
                                        <p:cTn id="1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
                                            <p:txEl>
                                              <p:pRg st="1" end="1"/>
                                            </p:txEl>
                                          </p:spTgt>
                                        </p:tgtEl>
                                        <p:attrNameLst>
                                          <p:attrName>style.visibility</p:attrName>
                                        </p:attrNameLst>
                                      </p:cBhvr>
                                      <p:to>
                                        <p:strVal val="visible"/>
                                      </p:to>
                                    </p:set>
                                    <p:anim calcmode="lin" valueType="num">
                                      <p:cBhvr additive="base">
                                        <p:cTn id="19" dur="500" fill="hold"/>
                                        <p:tgtEl>
                                          <p:spTgt spid="3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B138FE-5B2C-CC92-419E-0BA6A2C079C0}"/>
              </a:ext>
            </a:extLst>
          </p:cNvPr>
          <p:cNvPicPr>
            <a:picLocks noChangeAspect="1"/>
          </p:cNvPicPr>
          <p:nvPr/>
        </p:nvPicPr>
        <p:blipFill>
          <a:blip r:embed="rId3"/>
          <a:stretch>
            <a:fillRect/>
          </a:stretch>
        </p:blipFill>
        <p:spPr>
          <a:xfrm>
            <a:off x="0" y="536"/>
            <a:ext cx="12192000" cy="7314664"/>
          </a:xfrm>
          <a:prstGeom prst="rect">
            <a:avLst/>
          </a:prstGeom>
        </p:spPr>
      </p:pic>
      <p:sp>
        <p:nvSpPr>
          <p:cNvPr id="15" name="Circle">
            <a:extLst>
              <a:ext uri="{FF2B5EF4-FFF2-40B4-BE49-F238E27FC236}">
                <a16:creationId xmlns:a16="http://schemas.microsoft.com/office/drawing/2014/main" id="{4401C406-961D-B749-A2E1-BEC70174B60B}"/>
              </a:ext>
            </a:extLst>
          </p:cNvPr>
          <p:cNvSpPr/>
          <p:nvPr/>
        </p:nvSpPr>
        <p:spPr>
          <a:xfrm>
            <a:off x="1630654" y="1138502"/>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5" name="Text Box 7">
            <a:extLst>
              <a:ext uri="{FF2B5EF4-FFF2-40B4-BE49-F238E27FC236}">
                <a16:creationId xmlns:a16="http://schemas.microsoft.com/office/drawing/2014/main" id="{3DC72705-4BEA-4546-9FCB-EC297243808D}"/>
              </a:ext>
            </a:extLst>
          </p:cNvPr>
          <p:cNvSpPr txBox="1">
            <a:spLocks noChangeArrowheads="1"/>
          </p:cNvSpPr>
          <p:nvPr/>
        </p:nvSpPr>
        <p:spPr bwMode="auto">
          <a:xfrm>
            <a:off x="2173536" y="1685936"/>
            <a:ext cx="2450670" cy="2441564"/>
          </a:xfrm>
          <a:prstGeom prst="rect">
            <a:avLst/>
          </a:prstGeom>
          <a:noFill/>
          <a:ln w="9525">
            <a:noFill/>
            <a:miter lim="800000"/>
            <a:headEnd/>
            <a:tailEnd/>
          </a:ln>
        </p:spPr>
        <p:txBody>
          <a:bodyPr wrap="none" lIns="60959" tIns="30479" rIns="60959" bIns="30479">
            <a:spAutoFit/>
          </a:bodyPr>
          <a:lstStyle/>
          <a:p>
            <a:pPr algn="ctr" defTabSz="1088223"/>
            <a:r>
              <a:rPr lang="en-US" altLang="zh-CN" sz="15466" kern="0" dirty="0">
                <a:solidFill>
                  <a:schemeClr val="bg1"/>
                </a:solidFill>
                <a:effectLst>
                  <a:outerShdw blurRad="38100" dist="38100" dir="2700000" algn="tl">
                    <a:srgbClr val="000000">
                      <a:alpha val="43137"/>
                    </a:srgbClr>
                  </a:outerShdw>
                </a:effectLst>
                <a:cs typeface="+mn-ea"/>
                <a:sym typeface="+mn-lt"/>
              </a:rPr>
              <a:t>04</a:t>
            </a:r>
            <a:endParaRPr lang="en-CA" sz="15466" spc="-15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7848FF5C-5400-46B8-907F-78C57DFC511A}"/>
              </a:ext>
            </a:extLst>
          </p:cNvPr>
          <p:cNvGrpSpPr/>
          <p:nvPr/>
        </p:nvGrpSpPr>
        <p:grpSpPr>
          <a:xfrm rot="10800000" flipH="1">
            <a:off x="-520700" y="4127500"/>
            <a:ext cx="12725400" cy="2730499"/>
            <a:chOff x="2241547" y="-1"/>
            <a:chExt cx="9950451" cy="3972515"/>
          </a:xfrm>
        </p:grpSpPr>
        <p:sp>
          <p:nvSpPr>
            <p:cNvPr id="7" name="Freeform 68">
              <a:extLst>
                <a:ext uri="{FF2B5EF4-FFF2-40B4-BE49-F238E27FC236}">
                  <a16:creationId xmlns:a16="http://schemas.microsoft.com/office/drawing/2014/main" id="{26C57696-D386-4EA9-9227-E71A83A72FFA}"/>
                </a:ext>
              </a:extLst>
            </p:cNvPr>
            <p:cNvSpPr>
              <a:spLocks/>
            </p:cNvSpPr>
            <p:nvPr userDrawn="1"/>
          </p:nvSpPr>
          <p:spPr bwMode="auto">
            <a:xfrm>
              <a:off x="2241547" y="-1"/>
              <a:ext cx="9950451" cy="3972515"/>
            </a:xfrm>
            <a:custGeom>
              <a:avLst/>
              <a:gdLst>
                <a:gd name="T0" fmla="*/ 1346 w 1346"/>
                <a:gd name="T1" fmla="*/ 352 h 518"/>
                <a:gd name="T2" fmla="*/ 814 w 1346"/>
                <a:gd name="T3" fmla="*/ 346 h 518"/>
                <a:gd name="T4" fmla="*/ 0 w 1346"/>
                <a:gd name="T5" fmla="*/ 0 h 518"/>
                <a:gd name="T6" fmla="*/ 1346 w 1346"/>
                <a:gd name="T7" fmla="*/ 0 h 518"/>
                <a:gd name="T8" fmla="*/ 1346 w 1346"/>
                <a:gd name="T9" fmla="*/ 352 h 518"/>
              </a:gdLst>
              <a:ahLst/>
              <a:cxnLst>
                <a:cxn ang="0">
                  <a:pos x="T0" y="T1"/>
                </a:cxn>
                <a:cxn ang="0">
                  <a:pos x="T2" y="T3"/>
                </a:cxn>
                <a:cxn ang="0">
                  <a:pos x="T4" y="T5"/>
                </a:cxn>
                <a:cxn ang="0">
                  <a:pos x="T6" y="T7"/>
                </a:cxn>
                <a:cxn ang="0">
                  <a:pos x="T8" y="T9"/>
                </a:cxn>
              </a:cxnLst>
              <a:rect l="0" t="0" r="r" b="b"/>
              <a:pathLst>
                <a:path w="1346" h="518">
                  <a:moveTo>
                    <a:pt x="1346" y="352"/>
                  </a:moveTo>
                  <a:cubicBezTo>
                    <a:pt x="1346" y="352"/>
                    <a:pt x="1151" y="518"/>
                    <a:pt x="814" y="346"/>
                  </a:cubicBezTo>
                  <a:cubicBezTo>
                    <a:pt x="576" y="224"/>
                    <a:pt x="312" y="0"/>
                    <a:pt x="0" y="0"/>
                  </a:cubicBezTo>
                  <a:cubicBezTo>
                    <a:pt x="1346" y="0"/>
                    <a:pt x="1346" y="0"/>
                    <a:pt x="1346" y="0"/>
                  </a:cubicBezTo>
                  <a:lnTo>
                    <a:pt x="1346" y="352"/>
                  </a:lnTo>
                  <a:close/>
                </a:path>
              </a:pathLst>
            </a:custGeom>
            <a:gradFill>
              <a:gsLst>
                <a:gs pos="18000">
                  <a:schemeClr val="accent1">
                    <a:lumMod val="60000"/>
                    <a:lumOff val="40000"/>
                  </a:schemeClr>
                </a:gs>
                <a:gs pos="58000">
                  <a:schemeClr val="accent1"/>
                </a:gs>
              </a:gsLst>
              <a:lin ang="18900000" scaled="1"/>
            </a:gradFill>
            <a:ln>
              <a:no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 name="Freeform 69">
              <a:extLst>
                <a:ext uri="{FF2B5EF4-FFF2-40B4-BE49-F238E27FC236}">
                  <a16:creationId xmlns:a16="http://schemas.microsoft.com/office/drawing/2014/main" id="{B8F8B653-5C82-4FAB-977A-095BE661E8A3}"/>
                </a:ext>
              </a:extLst>
            </p:cNvPr>
            <p:cNvSpPr>
              <a:spLocks/>
            </p:cNvSpPr>
            <p:nvPr userDrawn="1"/>
          </p:nvSpPr>
          <p:spPr bwMode="auto">
            <a:xfrm>
              <a:off x="6162062" y="-1"/>
              <a:ext cx="6029936" cy="2328077"/>
            </a:xfrm>
            <a:custGeom>
              <a:avLst/>
              <a:gdLst>
                <a:gd name="T0" fmla="*/ 773 w 773"/>
                <a:gd name="T1" fmla="*/ 0 h 318"/>
                <a:gd name="T2" fmla="*/ 773 w 773"/>
                <a:gd name="T3" fmla="*/ 316 h 318"/>
                <a:gd name="T4" fmla="*/ 0 w 773"/>
                <a:gd name="T5" fmla="*/ 0 h 318"/>
                <a:gd name="T6" fmla="*/ 773 w 773"/>
                <a:gd name="T7" fmla="*/ 0 h 318"/>
              </a:gdLst>
              <a:ahLst/>
              <a:cxnLst>
                <a:cxn ang="0">
                  <a:pos x="T0" y="T1"/>
                </a:cxn>
                <a:cxn ang="0">
                  <a:pos x="T2" y="T3"/>
                </a:cxn>
                <a:cxn ang="0">
                  <a:pos x="T4" y="T5"/>
                </a:cxn>
                <a:cxn ang="0">
                  <a:pos x="T6" y="T7"/>
                </a:cxn>
              </a:cxnLst>
              <a:rect l="0" t="0" r="r" b="b"/>
              <a:pathLst>
                <a:path w="773" h="318">
                  <a:moveTo>
                    <a:pt x="773" y="0"/>
                  </a:moveTo>
                  <a:cubicBezTo>
                    <a:pt x="773" y="316"/>
                    <a:pt x="773" y="316"/>
                    <a:pt x="773" y="316"/>
                  </a:cubicBezTo>
                  <a:cubicBezTo>
                    <a:pt x="642" y="318"/>
                    <a:pt x="266" y="294"/>
                    <a:pt x="0" y="0"/>
                  </a:cubicBezTo>
                  <a:lnTo>
                    <a:pt x="773" y="0"/>
                  </a:lnTo>
                  <a:close/>
                </a:path>
              </a:pathLst>
            </a:custGeom>
            <a:gradFill flip="none" rotWithShape="1">
              <a:gsLst>
                <a:gs pos="15000">
                  <a:schemeClr val="accent2"/>
                </a:gs>
                <a:gs pos="91000">
                  <a:schemeClr val="accent1"/>
                </a:gs>
              </a:gsLst>
              <a:lin ang="18900000" scaled="1"/>
              <a:tileRect/>
            </a:gradFill>
            <a:ln>
              <a:no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sp>
        <p:nvSpPr>
          <p:cNvPr id="17" name="Circle">
            <a:extLst>
              <a:ext uri="{FF2B5EF4-FFF2-40B4-BE49-F238E27FC236}">
                <a16:creationId xmlns:a16="http://schemas.microsoft.com/office/drawing/2014/main" id="{ACFCBED2-BB80-B747-920D-FBD48E407B3E}"/>
              </a:ext>
            </a:extLst>
          </p:cNvPr>
          <p:cNvSpPr/>
          <p:nvPr/>
        </p:nvSpPr>
        <p:spPr>
          <a:xfrm>
            <a:off x="856099" y="4851137"/>
            <a:ext cx="1076920" cy="1076920"/>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8" name="Circle">
            <a:extLst>
              <a:ext uri="{FF2B5EF4-FFF2-40B4-BE49-F238E27FC236}">
                <a16:creationId xmlns:a16="http://schemas.microsoft.com/office/drawing/2014/main" id="{C62A2372-E1C5-CC4F-A046-0C7458C17B6F}"/>
              </a:ext>
            </a:extLst>
          </p:cNvPr>
          <p:cNvSpPr/>
          <p:nvPr/>
        </p:nvSpPr>
        <p:spPr>
          <a:xfrm>
            <a:off x="1089673" y="452379"/>
            <a:ext cx="362943" cy="362943"/>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9" name="Circle">
            <a:extLst>
              <a:ext uri="{FF2B5EF4-FFF2-40B4-BE49-F238E27FC236}">
                <a16:creationId xmlns:a16="http://schemas.microsoft.com/office/drawing/2014/main" id="{F7CEEFF1-A07D-5543-854B-C7311F49D78A}"/>
              </a:ext>
            </a:extLst>
          </p:cNvPr>
          <p:cNvSpPr/>
          <p:nvPr/>
        </p:nvSpPr>
        <p:spPr>
          <a:xfrm>
            <a:off x="10163150" y="-1439117"/>
            <a:ext cx="4966380" cy="4966380"/>
          </a:xfrm>
          <a:prstGeom prst="ellipse">
            <a:avLst/>
          </a:prstGeom>
          <a:ln w="12700">
            <a:solidFill>
              <a:schemeClr val="bg1">
                <a:lumMod val="65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 name="矩形 1">
            <a:extLst>
              <a:ext uri="{FF2B5EF4-FFF2-40B4-BE49-F238E27FC236}">
                <a16:creationId xmlns:a16="http://schemas.microsoft.com/office/drawing/2014/main" id="{D4FA01CE-6674-82A2-313A-078E9FBB122B}"/>
              </a:ext>
            </a:extLst>
          </p:cNvPr>
          <p:cNvSpPr/>
          <p:nvPr/>
        </p:nvSpPr>
        <p:spPr>
          <a:xfrm>
            <a:off x="5379312" y="2334879"/>
            <a:ext cx="4240958" cy="1754326"/>
          </a:xfrm>
          <a:prstGeom prst="rect">
            <a:avLst/>
          </a:prstGeom>
          <a:noFill/>
        </p:spPr>
        <p:txBody>
          <a:bodyPr wrap="square" lIns="91440" tIns="45720" rIns="91440" bIns="45720">
            <a:spAutoFit/>
          </a:bodyPr>
          <a:lstStyle/>
          <a:p>
            <a:pPr algn="ctr"/>
            <a:r>
              <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a typeface="+mn-ea"/>
                <a:cs typeface="+mn-ea"/>
                <a:sym typeface="+mn-lt"/>
              </a:rPr>
              <a:t>建立模型与</a:t>
            </a:r>
            <a:endParaRPr lang="en-US" altLang="zh-CN"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a typeface="+mn-ea"/>
              <a:cs typeface="+mn-ea"/>
              <a:sym typeface="+mn-lt"/>
            </a:endParaRPr>
          </a:p>
          <a:p>
            <a:pPr algn="ctr"/>
            <a:r>
              <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a typeface="+mn-ea"/>
                <a:cs typeface="+mn-ea"/>
                <a:sym typeface="+mn-lt"/>
              </a:rPr>
              <a:t>模型运用</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1999808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1000" fill="hold"/>
                                        <p:tgtEl>
                                          <p:spTgt spid="17"/>
                                        </p:tgtEl>
                                        <p:attrNameLst>
                                          <p:attrName>ppt_w</p:attrName>
                                        </p:attrNameLst>
                                      </p:cBhvr>
                                      <p:tavLst>
                                        <p:tav tm="0">
                                          <p:val>
                                            <p:fltVal val="0"/>
                                          </p:val>
                                        </p:tav>
                                        <p:tav tm="100000">
                                          <p:val>
                                            <p:strVal val="#ppt_w"/>
                                          </p:val>
                                        </p:tav>
                                      </p:tavLst>
                                    </p:anim>
                                    <p:anim calcmode="lin" valueType="num">
                                      <p:cBhvr>
                                        <p:cTn id="21" dur="1000" fill="hold"/>
                                        <p:tgtEl>
                                          <p:spTgt spid="17"/>
                                        </p:tgtEl>
                                        <p:attrNameLst>
                                          <p:attrName>ppt_h</p:attrName>
                                        </p:attrNameLst>
                                      </p:cBhvr>
                                      <p:tavLst>
                                        <p:tav tm="0">
                                          <p:val>
                                            <p:fltVal val="0"/>
                                          </p:val>
                                        </p:tav>
                                        <p:tav tm="100000">
                                          <p:val>
                                            <p:strVal val="#ppt_h"/>
                                          </p:val>
                                        </p:tav>
                                      </p:tavLst>
                                    </p:anim>
                                    <p:anim calcmode="lin" valueType="num">
                                      <p:cBhvr>
                                        <p:cTn id="22" dur="1000" fill="hold"/>
                                        <p:tgtEl>
                                          <p:spTgt spid="17"/>
                                        </p:tgtEl>
                                        <p:attrNameLst>
                                          <p:attrName>style.rotation</p:attrName>
                                        </p:attrNameLst>
                                      </p:cBhvr>
                                      <p:tavLst>
                                        <p:tav tm="0">
                                          <p:val>
                                            <p:fltVal val="90"/>
                                          </p:val>
                                        </p:tav>
                                        <p:tav tm="100000">
                                          <p:val>
                                            <p:fltVal val="0"/>
                                          </p:val>
                                        </p:tav>
                                      </p:tavLst>
                                    </p:anim>
                                    <p:animEffect transition="in" filter="fade">
                                      <p:cBhvr>
                                        <p:cTn id="23" dur="1000"/>
                                        <p:tgtEl>
                                          <p:spTgt spid="17"/>
                                        </p:tgtEl>
                                      </p:cBhvr>
                                    </p:animEffect>
                                  </p:childTnLst>
                                </p:cTn>
                              </p:par>
                            </p:childTnLst>
                          </p:cTn>
                        </p:par>
                        <p:par>
                          <p:cTn id="24" fill="hold">
                            <p:stCondLst>
                              <p:cond delay="2500"/>
                            </p:stCondLst>
                            <p:childTnLst>
                              <p:par>
                                <p:cTn id="25" presetID="31"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1000" fill="hold"/>
                                        <p:tgtEl>
                                          <p:spTgt spid="18"/>
                                        </p:tgtEl>
                                        <p:attrNameLst>
                                          <p:attrName>ppt_w</p:attrName>
                                        </p:attrNameLst>
                                      </p:cBhvr>
                                      <p:tavLst>
                                        <p:tav tm="0">
                                          <p:val>
                                            <p:fltVal val="0"/>
                                          </p:val>
                                        </p:tav>
                                        <p:tav tm="100000">
                                          <p:val>
                                            <p:strVal val="#ppt_w"/>
                                          </p:val>
                                        </p:tav>
                                      </p:tavLst>
                                    </p:anim>
                                    <p:anim calcmode="lin" valueType="num">
                                      <p:cBhvr>
                                        <p:cTn id="28" dur="1000" fill="hold"/>
                                        <p:tgtEl>
                                          <p:spTgt spid="18"/>
                                        </p:tgtEl>
                                        <p:attrNameLst>
                                          <p:attrName>ppt_h</p:attrName>
                                        </p:attrNameLst>
                                      </p:cBhvr>
                                      <p:tavLst>
                                        <p:tav tm="0">
                                          <p:val>
                                            <p:fltVal val="0"/>
                                          </p:val>
                                        </p:tav>
                                        <p:tav tm="100000">
                                          <p:val>
                                            <p:strVal val="#ppt_h"/>
                                          </p:val>
                                        </p:tav>
                                      </p:tavLst>
                                    </p:anim>
                                    <p:anim calcmode="lin" valueType="num">
                                      <p:cBhvr>
                                        <p:cTn id="29" dur="1000" fill="hold"/>
                                        <p:tgtEl>
                                          <p:spTgt spid="18"/>
                                        </p:tgtEl>
                                        <p:attrNameLst>
                                          <p:attrName>style.rotation</p:attrName>
                                        </p:attrNameLst>
                                      </p:cBhvr>
                                      <p:tavLst>
                                        <p:tav tm="0">
                                          <p:val>
                                            <p:fltVal val="90"/>
                                          </p:val>
                                        </p:tav>
                                        <p:tav tm="100000">
                                          <p:val>
                                            <p:fltVal val="0"/>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1000" fill="hold"/>
                                        <p:tgtEl>
                                          <p:spTgt spid="19"/>
                                        </p:tgtEl>
                                        <p:attrNameLst>
                                          <p:attrName>ppt_w</p:attrName>
                                        </p:attrNameLst>
                                      </p:cBhvr>
                                      <p:tavLst>
                                        <p:tav tm="0">
                                          <p:val>
                                            <p:fltVal val="0"/>
                                          </p:val>
                                        </p:tav>
                                        <p:tav tm="100000">
                                          <p:val>
                                            <p:strVal val="#ppt_w"/>
                                          </p:val>
                                        </p:tav>
                                      </p:tavLst>
                                    </p:anim>
                                    <p:anim calcmode="lin" valueType="num">
                                      <p:cBhvr>
                                        <p:cTn id="36" dur="1000" fill="hold"/>
                                        <p:tgtEl>
                                          <p:spTgt spid="19"/>
                                        </p:tgtEl>
                                        <p:attrNameLst>
                                          <p:attrName>ppt_h</p:attrName>
                                        </p:attrNameLst>
                                      </p:cBhvr>
                                      <p:tavLst>
                                        <p:tav tm="0">
                                          <p:val>
                                            <p:fltVal val="0"/>
                                          </p:val>
                                        </p:tav>
                                        <p:tav tm="100000">
                                          <p:val>
                                            <p:strVal val="#ppt_h"/>
                                          </p:val>
                                        </p:tav>
                                      </p:tavLst>
                                    </p:anim>
                                    <p:anim calcmode="lin" valueType="num">
                                      <p:cBhvr>
                                        <p:cTn id="37" dur="1000" fill="hold"/>
                                        <p:tgtEl>
                                          <p:spTgt spid="19"/>
                                        </p:tgtEl>
                                        <p:attrNameLst>
                                          <p:attrName>style.rotation</p:attrName>
                                        </p:attrNameLst>
                                      </p:cBhvr>
                                      <p:tavLst>
                                        <p:tav tm="0">
                                          <p:val>
                                            <p:fltVal val="90"/>
                                          </p:val>
                                        </p:tav>
                                        <p:tav tm="100000">
                                          <p:val>
                                            <p:fltVal val="0"/>
                                          </p:val>
                                        </p:tav>
                                      </p:tavLst>
                                    </p:anim>
                                    <p:animEffect transition="in" filter="fade">
                                      <p:cBhvr>
                                        <p:cTn id="38" dur="10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17" grpId="0" animBg="1"/>
      <p:bldP spid="18" grpId="0" animBg="1"/>
      <p:bldP spid="19"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5F60FBE8-C2C8-4351-6DF3-BC27FAC56A32}"/>
              </a:ext>
            </a:extLst>
          </p:cNvPr>
          <p:cNvPicPr>
            <a:picLocks noChangeAspect="1"/>
          </p:cNvPicPr>
          <p:nvPr/>
        </p:nvPicPr>
        <p:blipFill>
          <a:blip r:embed="rId3"/>
          <a:stretch>
            <a:fillRect/>
          </a:stretch>
        </p:blipFill>
        <p:spPr>
          <a:xfrm>
            <a:off x="-15111" y="2938"/>
            <a:ext cx="4545296" cy="3031712"/>
          </a:xfrm>
          <a:prstGeom prst="rect">
            <a:avLst/>
          </a:prstGeom>
        </p:spPr>
      </p:pic>
      <p:grpSp>
        <p:nvGrpSpPr>
          <p:cNvPr id="40" name="组合 39">
            <a:extLst>
              <a:ext uri="{FF2B5EF4-FFF2-40B4-BE49-F238E27FC236}">
                <a16:creationId xmlns:a16="http://schemas.microsoft.com/office/drawing/2014/main" id="{7D08B932-F531-465C-ABD5-4A58AF08C49C}"/>
              </a:ext>
            </a:extLst>
          </p:cNvPr>
          <p:cNvGrpSpPr/>
          <p:nvPr/>
        </p:nvGrpSpPr>
        <p:grpSpPr>
          <a:xfrm>
            <a:off x="-1691710" y="-2304740"/>
            <a:ext cx="17955869" cy="13898750"/>
            <a:chOff x="-1691710" y="-2304740"/>
            <a:chExt cx="17955869" cy="13898750"/>
          </a:xfrm>
        </p:grpSpPr>
        <p:sp>
          <p:nvSpPr>
            <p:cNvPr id="41" name="Circle">
              <a:extLst>
                <a:ext uri="{FF2B5EF4-FFF2-40B4-BE49-F238E27FC236}">
                  <a16:creationId xmlns:a16="http://schemas.microsoft.com/office/drawing/2014/main" id="{74453EBB-F5DD-421D-980D-DF1603DB4600}"/>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42" name="Rectangle 19">
              <a:extLst>
                <a:ext uri="{FF2B5EF4-FFF2-40B4-BE49-F238E27FC236}">
                  <a16:creationId xmlns:a16="http://schemas.microsoft.com/office/drawing/2014/main" id="{5AFF2250-440C-4409-96E9-466FAC40B8D8}"/>
                </a:ext>
              </a:extLst>
            </p:cNvPr>
            <p:cNvSpPr/>
            <p:nvPr/>
          </p:nvSpPr>
          <p:spPr>
            <a:xfrm>
              <a:off x="4152214" y="175783"/>
              <a:ext cx="3995676" cy="469633"/>
            </a:xfrm>
            <a:prstGeom prst="rect">
              <a:avLst/>
            </a:prstGeom>
          </p:spPr>
          <p:txBody>
            <a:bodyPr wrap="none" lIns="0" tIns="0" rIns="0" bIns="0">
              <a:noAutofit/>
            </a:bodyPr>
            <a:lstStyle/>
            <a:p>
              <a:pPr algn="ctr"/>
              <a:endParaRPr lang="zh-CN" altLang="en-US" sz="2000" b="1" spc="1200" dirty="0">
                <a:solidFill>
                  <a:schemeClr val="bg1"/>
                </a:solidFill>
                <a:cs typeface="+mn-ea"/>
                <a:sym typeface="+mn-lt"/>
              </a:endParaRPr>
            </a:p>
          </p:txBody>
        </p:sp>
        <p:sp>
          <p:nvSpPr>
            <p:cNvPr id="43" name="Circle">
              <a:extLst>
                <a:ext uri="{FF2B5EF4-FFF2-40B4-BE49-F238E27FC236}">
                  <a16:creationId xmlns:a16="http://schemas.microsoft.com/office/drawing/2014/main" id="{D998AE29-5773-43FA-8EB6-B4E957F81B7E}"/>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44" name="Circle">
              <a:extLst>
                <a:ext uri="{FF2B5EF4-FFF2-40B4-BE49-F238E27FC236}">
                  <a16:creationId xmlns:a16="http://schemas.microsoft.com/office/drawing/2014/main" id="{79494AD3-568D-4341-83D8-048EBA855619}"/>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45" name="Circle">
              <a:extLst>
                <a:ext uri="{FF2B5EF4-FFF2-40B4-BE49-F238E27FC236}">
                  <a16:creationId xmlns:a16="http://schemas.microsoft.com/office/drawing/2014/main" id="{B3B4EDB6-3B60-4781-8AB6-F5BB6EA8ED1E}"/>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cxnSp>
        <p:nvCxnSpPr>
          <p:cNvPr id="2" name="直接箭头连接符 3">
            <a:extLst>
              <a:ext uri="{FF2B5EF4-FFF2-40B4-BE49-F238E27FC236}">
                <a16:creationId xmlns:a16="http://schemas.microsoft.com/office/drawing/2014/main" id="{86607875-E9BC-412C-9D46-1126E73E0C7F}"/>
              </a:ext>
            </a:extLst>
          </p:cNvPr>
          <p:cNvCxnSpPr>
            <a:cxnSpLocks noChangeShapeType="1"/>
          </p:cNvCxnSpPr>
          <p:nvPr/>
        </p:nvCxnSpPr>
        <p:spPr bwMode="auto">
          <a:xfrm flipV="1">
            <a:off x="2015617" y="1701275"/>
            <a:ext cx="0" cy="4477485"/>
          </a:xfrm>
          <a:prstGeom prst="straightConnector1">
            <a:avLst/>
          </a:prstGeom>
          <a:noFill/>
          <a:ln w="9525" algn="ctr">
            <a:solidFill>
              <a:schemeClr val="accent1"/>
            </a:solidFill>
            <a:round/>
            <a:headEnd/>
            <a:tailEnd type="triangle" w="med" len="med"/>
          </a:ln>
          <a:effectLst/>
        </p:spPr>
      </p:cxnSp>
      <p:cxnSp>
        <p:nvCxnSpPr>
          <p:cNvPr id="3" name="直接箭头连接符 4">
            <a:extLst>
              <a:ext uri="{FF2B5EF4-FFF2-40B4-BE49-F238E27FC236}">
                <a16:creationId xmlns:a16="http://schemas.microsoft.com/office/drawing/2014/main" id="{BAF5C984-7C6F-4CA3-9F23-FED94C61AB12}"/>
              </a:ext>
            </a:extLst>
          </p:cNvPr>
          <p:cNvCxnSpPr>
            <a:cxnSpLocks noChangeShapeType="1"/>
          </p:cNvCxnSpPr>
          <p:nvPr/>
        </p:nvCxnSpPr>
        <p:spPr bwMode="auto">
          <a:xfrm>
            <a:off x="2015618" y="6178759"/>
            <a:ext cx="8958641" cy="2117"/>
          </a:xfrm>
          <a:prstGeom prst="straightConnector1">
            <a:avLst/>
          </a:prstGeom>
          <a:noFill/>
          <a:ln w="9525" algn="ctr">
            <a:solidFill>
              <a:schemeClr val="accent1"/>
            </a:solidFill>
            <a:round/>
            <a:headEnd/>
            <a:tailEnd type="triangle" w="med" len="med"/>
          </a:ln>
          <a:effectLst/>
        </p:spPr>
      </p:cxnSp>
      <p:grpSp>
        <p:nvGrpSpPr>
          <p:cNvPr id="4" name="组合 5">
            <a:extLst>
              <a:ext uri="{FF2B5EF4-FFF2-40B4-BE49-F238E27FC236}">
                <a16:creationId xmlns:a16="http://schemas.microsoft.com/office/drawing/2014/main" id="{777C36BA-06FF-40AE-89CC-B1B5EDE8894B}"/>
              </a:ext>
            </a:extLst>
          </p:cNvPr>
          <p:cNvGrpSpPr>
            <a:grpSpLocks/>
          </p:cNvGrpSpPr>
          <p:nvPr/>
        </p:nvGrpSpPr>
        <p:grpSpPr bwMode="auto">
          <a:xfrm>
            <a:off x="2301331" y="4405182"/>
            <a:ext cx="2112146" cy="1274198"/>
            <a:chOff x="2582250" y="5541358"/>
            <a:chExt cx="2076669" cy="882316"/>
          </a:xfrm>
          <a:effectLst/>
        </p:grpSpPr>
        <p:grpSp>
          <p:nvGrpSpPr>
            <p:cNvPr id="5" name="组合 6">
              <a:extLst>
                <a:ext uri="{FF2B5EF4-FFF2-40B4-BE49-F238E27FC236}">
                  <a16:creationId xmlns:a16="http://schemas.microsoft.com/office/drawing/2014/main" id="{1B5E5346-C81E-4F1A-B32E-FFEDD12C3370}"/>
                </a:ext>
              </a:extLst>
            </p:cNvPr>
            <p:cNvGrpSpPr>
              <a:grpSpLocks/>
            </p:cNvGrpSpPr>
            <p:nvPr/>
          </p:nvGrpSpPr>
          <p:grpSpPr bwMode="auto">
            <a:xfrm>
              <a:off x="2582250" y="5541358"/>
              <a:ext cx="2076669" cy="882316"/>
              <a:chOff x="2582250" y="5541358"/>
              <a:chExt cx="2076669" cy="882316"/>
            </a:xfrm>
          </p:grpSpPr>
          <p:sp>
            <p:nvSpPr>
              <p:cNvPr id="7" name="圆角矩形 6">
                <a:extLst>
                  <a:ext uri="{FF2B5EF4-FFF2-40B4-BE49-F238E27FC236}">
                    <a16:creationId xmlns:a16="http://schemas.microsoft.com/office/drawing/2014/main" id="{27DE0E86-3538-41CD-A139-197D94C13252}"/>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a:lstStyle/>
              <a:p>
                <a:pPr>
                  <a:defRPr/>
                </a:pPr>
                <a:endParaRPr lang="zh-CN" altLang="en-US" sz="2399">
                  <a:cs typeface="+mn-ea"/>
                  <a:sym typeface="+mn-lt"/>
                </a:endParaRPr>
              </a:p>
            </p:txBody>
          </p:sp>
          <p:sp>
            <p:nvSpPr>
              <p:cNvPr id="8" name="圆角矩形 7">
                <a:extLst>
                  <a:ext uri="{FF2B5EF4-FFF2-40B4-BE49-F238E27FC236}">
                    <a16:creationId xmlns:a16="http://schemas.microsoft.com/office/drawing/2014/main" id="{B4DA5F83-76E8-484A-ABEE-FAAD5F9E5F56}"/>
                  </a:ext>
                </a:extLst>
              </p:cNvPr>
              <p:cNvSpPr/>
              <p:nvPr/>
            </p:nvSpPr>
            <p:spPr bwMode="auto">
              <a:xfrm>
                <a:off x="2674809" y="5619838"/>
                <a:ext cx="1896297" cy="727733"/>
              </a:xfrm>
              <a:prstGeom prst="roundRect">
                <a:avLst>
                  <a:gd name="adj" fmla="val 10568"/>
                </a:avLst>
              </a:prstGeom>
              <a:solidFill>
                <a:schemeClr val="accent1"/>
              </a:solidFill>
              <a:ln w="7938" cap="flat">
                <a:noFill/>
                <a:prstDash val="solid"/>
                <a:miter lim="800000"/>
                <a:headEnd/>
                <a:tailEnd/>
              </a:ln>
              <a:effectLst/>
            </p:spPr>
            <p:txBody>
              <a:bodyPr/>
              <a:lstStyle/>
              <a:p>
                <a:pPr>
                  <a:defRPr/>
                </a:pPr>
                <a:endParaRPr lang="zh-CN" altLang="en-US" sz="2399" dirty="0">
                  <a:cs typeface="+mn-ea"/>
                  <a:sym typeface="+mn-lt"/>
                </a:endParaRPr>
              </a:p>
            </p:txBody>
          </p:sp>
        </p:grpSp>
        <p:sp>
          <p:nvSpPr>
            <p:cNvPr id="6" name="矩形 5">
              <a:extLst>
                <a:ext uri="{FF2B5EF4-FFF2-40B4-BE49-F238E27FC236}">
                  <a16:creationId xmlns:a16="http://schemas.microsoft.com/office/drawing/2014/main" id="{CA48C548-89CF-4D17-915F-DB2682D6639C}"/>
                </a:ext>
              </a:extLst>
            </p:cNvPr>
            <p:cNvSpPr>
              <a:spLocks noChangeArrowheads="1"/>
            </p:cNvSpPr>
            <p:nvPr/>
          </p:nvSpPr>
          <p:spPr bwMode="auto">
            <a:xfrm>
              <a:off x="2810090" y="5755397"/>
              <a:ext cx="1635228" cy="482776"/>
            </a:xfrm>
            <a:prstGeom prst="rect">
              <a:avLst/>
            </a:prstGeom>
            <a:noFill/>
            <a:ln w="7" cap="flat">
              <a:noFill/>
              <a:prstDash val="solid"/>
              <a:miter lim="800000"/>
              <a:headEnd/>
              <a:tailEnd/>
            </a:ln>
          </p:spPr>
          <p:txBody>
            <a:bodyPr/>
            <a:lstStyle/>
            <a:p>
              <a:pPr algn="ctr">
                <a:defRPr/>
              </a:pPr>
              <a:r>
                <a:rPr lang="zh-CN" altLang="en-US" sz="1867" dirty="0">
                  <a:solidFill>
                    <a:srgbClr val="F8F8F8"/>
                  </a:solidFill>
                  <a:cs typeface="+mn-ea"/>
                  <a:sym typeface="+mn-lt"/>
                </a:rPr>
                <a:t>训练数据集拆分</a:t>
              </a:r>
            </a:p>
          </p:txBody>
        </p:sp>
      </p:grpSp>
      <p:grpSp>
        <p:nvGrpSpPr>
          <p:cNvPr id="9" name="组合 11">
            <a:extLst>
              <a:ext uri="{FF2B5EF4-FFF2-40B4-BE49-F238E27FC236}">
                <a16:creationId xmlns:a16="http://schemas.microsoft.com/office/drawing/2014/main" id="{BB78CE09-DD26-42BA-91DA-147CEC09FF23}"/>
              </a:ext>
            </a:extLst>
          </p:cNvPr>
          <p:cNvGrpSpPr>
            <a:grpSpLocks/>
          </p:cNvGrpSpPr>
          <p:nvPr/>
        </p:nvGrpSpPr>
        <p:grpSpPr bwMode="auto">
          <a:xfrm>
            <a:off x="4389133" y="3435849"/>
            <a:ext cx="2219031" cy="1652149"/>
            <a:chOff x="5112345" y="4583380"/>
            <a:chExt cx="2076669" cy="882316"/>
          </a:xfrm>
          <a:effectLst/>
        </p:grpSpPr>
        <p:grpSp>
          <p:nvGrpSpPr>
            <p:cNvPr id="10" name="组合 12">
              <a:extLst>
                <a:ext uri="{FF2B5EF4-FFF2-40B4-BE49-F238E27FC236}">
                  <a16:creationId xmlns:a16="http://schemas.microsoft.com/office/drawing/2014/main" id="{22DF12B7-55CB-4658-B922-5F7B002D7344}"/>
                </a:ext>
              </a:extLst>
            </p:cNvPr>
            <p:cNvGrpSpPr>
              <a:grpSpLocks/>
            </p:cNvGrpSpPr>
            <p:nvPr/>
          </p:nvGrpSpPr>
          <p:grpSpPr bwMode="auto">
            <a:xfrm>
              <a:off x="5112345" y="4583380"/>
              <a:ext cx="2076669" cy="882316"/>
              <a:chOff x="2582250" y="5541358"/>
              <a:chExt cx="2076669" cy="882316"/>
            </a:xfrm>
          </p:grpSpPr>
          <p:sp>
            <p:nvSpPr>
              <p:cNvPr id="12" name="圆角矩形 11">
                <a:extLst>
                  <a:ext uri="{FF2B5EF4-FFF2-40B4-BE49-F238E27FC236}">
                    <a16:creationId xmlns:a16="http://schemas.microsoft.com/office/drawing/2014/main" id="{748391F2-CCB2-4F0A-A04F-473CF3BC9F14}"/>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a:lstStyle/>
              <a:p>
                <a:pPr>
                  <a:defRPr/>
                </a:pPr>
                <a:endParaRPr lang="zh-CN" altLang="en-US" sz="2399">
                  <a:cs typeface="+mn-ea"/>
                  <a:sym typeface="+mn-lt"/>
                </a:endParaRPr>
              </a:p>
            </p:txBody>
          </p:sp>
          <p:sp>
            <p:nvSpPr>
              <p:cNvPr id="13" name="圆角矩形 12">
                <a:extLst>
                  <a:ext uri="{FF2B5EF4-FFF2-40B4-BE49-F238E27FC236}">
                    <a16:creationId xmlns:a16="http://schemas.microsoft.com/office/drawing/2014/main" id="{7098FD1F-236F-4802-B4B6-AA4E6507BACD}"/>
                  </a:ext>
                </a:extLst>
              </p:cNvPr>
              <p:cNvSpPr/>
              <p:nvPr/>
            </p:nvSpPr>
            <p:spPr bwMode="auto">
              <a:xfrm>
                <a:off x="2674915" y="5619840"/>
                <a:ext cx="1896089" cy="727732"/>
              </a:xfrm>
              <a:prstGeom prst="roundRect">
                <a:avLst>
                  <a:gd name="adj" fmla="val 10568"/>
                </a:avLst>
              </a:prstGeom>
              <a:solidFill>
                <a:schemeClr val="accent2"/>
              </a:solidFill>
              <a:ln w="7938" cap="flat">
                <a:noFill/>
                <a:prstDash val="solid"/>
                <a:miter lim="800000"/>
                <a:headEnd/>
                <a:tailEnd/>
              </a:ln>
              <a:effectLst/>
            </p:spPr>
            <p:txBody>
              <a:bodyPr/>
              <a:lstStyle/>
              <a:p>
                <a:pPr>
                  <a:defRPr/>
                </a:pPr>
                <a:endParaRPr lang="zh-CN" altLang="en-US" sz="2399" dirty="0">
                  <a:cs typeface="+mn-ea"/>
                  <a:sym typeface="+mn-lt"/>
                </a:endParaRPr>
              </a:p>
            </p:txBody>
          </p:sp>
        </p:grpSp>
        <p:sp>
          <p:nvSpPr>
            <p:cNvPr id="11" name="矩形 10">
              <a:extLst>
                <a:ext uri="{FF2B5EF4-FFF2-40B4-BE49-F238E27FC236}">
                  <a16:creationId xmlns:a16="http://schemas.microsoft.com/office/drawing/2014/main" id="{7B72A3D0-F841-4317-ACAD-CE1DC2A38E1A}"/>
                </a:ext>
              </a:extLst>
            </p:cNvPr>
            <p:cNvSpPr>
              <a:spLocks noChangeArrowheads="1"/>
            </p:cNvSpPr>
            <p:nvPr/>
          </p:nvSpPr>
          <p:spPr bwMode="auto">
            <a:xfrm>
              <a:off x="5295300" y="4806932"/>
              <a:ext cx="1634723" cy="482777"/>
            </a:xfrm>
            <a:prstGeom prst="rect">
              <a:avLst/>
            </a:prstGeom>
            <a:noFill/>
            <a:ln w="7" cap="flat">
              <a:noFill/>
              <a:prstDash val="solid"/>
              <a:miter lim="800000"/>
              <a:headEnd/>
              <a:tailEnd/>
            </a:ln>
          </p:spPr>
          <p:txBody>
            <a:bodyPr/>
            <a:lstStyle/>
            <a:p>
              <a:pPr algn="ctr">
                <a:defRPr/>
              </a:pPr>
              <a:r>
                <a:rPr lang="zh-CN" altLang="en-US" sz="1867" dirty="0">
                  <a:solidFill>
                    <a:srgbClr val="F8F8F8"/>
                  </a:solidFill>
                  <a:cs typeface="+mn-ea"/>
                  <a:sym typeface="+mn-lt"/>
                </a:rPr>
                <a:t>分别拟合三个模型，计算模型得分</a:t>
              </a:r>
              <a:endParaRPr lang="en-US" altLang="zh-CN" sz="1867" dirty="0">
                <a:solidFill>
                  <a:srgbClr val="F8F8F8"/>
                </a:solidFill>
                <a:cs typeface="+mn-ea"/>
                <a:sym typeface="+mn-lt"/>
              </a:endParaRPr>
            </a:p>
          </p:txBody>
        </p:sp>
      </p:grpSp>
      <p:cxnSp>
        <p:nvCxnSpPr>
          <p:cNvPr id="14" name="直接连接符 17">
            <a:extLst>
              <a:ext uri="{FF2B5EF4-FFF2-40B4-BE49-F238E27FC236}">
                <a16:creationId xmlns:a16="http://schemas.microsoft.com/office/drawing/2014/main" id="{6596C63D-7C0E-4F41-BD4C-9806EFF53974}"/>
              </a:ext>
            </a:extLst>
          </p:cNvPr>
          <p:cNvCxnSpPr>
            <a:cxnSpLocks noChangeShapeType="1"/>
          </p:cNvCxnSpPr>
          <p:nvPr/>
        </p:nvCxnSpPr>
        <p:spPr bwMode="auto">
          <a:xfrm flipH="1">
            <a:off x="4421946" y="1701277"/>
            <a:ext cx="2116" cy="4407657"/>
          </a:xfrm>
          <a:prstGeom prst="line">
            <a:avLst/>
          </a:prstGeom>
          <a:noFill/>
          <a:ln w="9525" algn="ctr">
            <a:solidFill>
              <a:schemeClr val="accent1"/>
            </a:solidFill>
            <a:prstDash val="dash"/>
            <a:round/>
            <a:headEnd/>
            <a:tailEnd/>
          </a:ln>
          <a:effectLst/>
        </p:spPr>
      </p:cxnSp>
      <p:grpSp>
        <p:nvGrpSpPr>
          <p:cNvPr id="15" name="组合 18">
            <a:extLst>
              <a:ext uri="{FF2B5EF4-FFF2-40B4-BE49-F238E27FC236}">
                <a16:creationId xmlns:a16="http://schemas.microsoft.com/office/drawing/2014/main" id="{BE67CA49-3537-401D-957D-5C3F02723F3A}"/>
              </a:ext>
            </a:extLst>
          </p:cNvPr>
          <p:cNvGrpSpPr>
            <a:grpSpLocks/>
          </p:cNvGrpSpPr>
          <p:nvPr/>
        </p:nvGrpSpPr>
        <p:grpSpPr bwMode="auto">
          <a:xfrm>
            <a:off x="6576717" y="2653168"/>
            <a:ext cx="2065588" cy="1397629"/>
            <a:chOff x="7500172" y="3672780"/>
            <a:chExt cx="2076669" cy="882316"/>
          </a:xfrm>
          <a:effectLst/>
        </p:grpSpPr>
        <p:grpSp>
          <p:nvGrpSpPr>
            <p:cNvPr id="16" name="组合 19">
              <a:extLst>
                <a:ext uri="{FF2B5EF4-FFF2-40B4-BE49-F238E27FC236}">
                  <a16:creationId xmlns:a16="http://schemas.microsoft.com/office/drawing/2014/main" id="{1E7BA0F2-44D1-47B3-B1CC-E5FAB6F8B6C0}"/>
                </a:ext>
              </a:extLst>
            </p:cNvPr>
            <p:cNvGrpSpPr>
              <a:grpSpLocks/>
            </p:cNvGrpSpPr>
            <p:nvPr/>
          </p:nvGrpSpPr>
          <p:grpSpPr bwMode="auto">
            <a:xfrm>
              <a:off x="7500172" y="3672780"/>
              <a:ext cx="2076669" cy="882316"/>
              <a:chOff x="2582250" y="5541358"/>
              <a:chExt cx="2076669" cy="882316"/>
            </a:xfrm>
          </p:grpSpPr>
          <p:sp>
            <p:nvSpPr>
              <p:cNvPr id="18" name="圆角矩形 17">
                <a:extLst>
                  <a:ext uri="{FF2B5EF4-FFF2-40B4-BE49-F238E27FC236}">
                    <a16:creationId xmlns:a16="http://schemas.microsoft.com/office/drawing/2014/main" id="{EC1F4707-7AD2-4978-BD04-A836AB626131}"/>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a:lstStyle/>
              <a:p>
                <a:pPr>
                  <a:defRPr/>
                </a:pPr>
                <a:endParaRPr lang="zh-CN" altLang="en-US" sz="2399">
                  <a:cs typeface="+mn-ea"/>
                  <a:sym typeface="+mn-lt"/>
                </a:endParaRPr>
              </a:p>
            </p:txBody>
          </p:sp>
          <p:sp>
            <p:nvSpPr>
              <p:cNvPr id="19" name="圆角矩形 18">
                <a:extLst>
                  <a:ext uri="{FF2B5EF4-FFF2-40B4-BE49-F238E27FC236}">
                    <a16:creationId xmlns:a16="http://schemas.microsoft.com/office/drawing/2014/main" id="{71400918-6459-4465-AD22-635A48657970}"/>
                  </a:ext>
                </a:extLst>
              </p:cNvPr>
              <p:cNvSpPr/>
              <p:nvPr/>
            </p:nvSpPr>
            <p:spPr bwMode="auto">
              <a:xfrm>
                <a:off x="2674811" y="5619629"/>
                <a:ext cx="1896294" cy="728147"/>
              </a:xfrm>
              <a:prstGeom prst="roundRect">
                <a:avLst>
                  <a:gd name="adj" fmla="val 10568"/>
                </a:avLst>
              </a:prstGeom>
              <a:solidFill>
                <a:schemeClr val="accent1"/>
              </a:solidFill>
              <a:ln w="7938" cap="flat">
                <a:noFill/>
                <a:prstDash val="solid"/>
                <a:miter lim="800000"/>
                <a:headEnd/>
                <a:tailEnd/>
              </a:ln>
              <a:effectLst/>
            </p:spPr>
            <p:txBody>
              <a:bodyPr/>
              <a:lstStyle/>
              <a:p>
                <a:pPr>
                  <a:defRPr/>
                </a:pPr>
                <a:endParaRPr lang="zh-CN" altLang="en-US" sz="2399" dirty="0">
                  <a:cs typeface="+mn-ea"/>
                  <a:sym typeface="+mn-lt"/>
                </a:endParaRPr>
              </a:p>
            </p:txBody>
          </p:sp>
        </p:grpSp>
        <p:sp>
          <p:nvSpPr>
            <p:cNvPr id="17" name="矩形 16">
              <a:extLst>
                <a:ext uri="{FF2B5EF4-FFF2-40B4-BE49-F238E27FC236}">
                  <a16:creationId xmlns:a16="http://schemas.microsoft.com/office/drawing/2014/main" id="{08258819-0CC3-4E75-AE5B-EF0B503FB1BD}"/>
                </a:ext>
              </a:extLst>
            </p:cNvPr>
            <p:cNvSpPr>
              <a:spLocks noChangeArrowheads="1"/>
            </p:cNvSpPr>
            <p:nvPr/>
          </p:nvSpPr>
          <p:spPr bwMode="auto">
            <a:xfrm>
              <a:off x="7647319" y="3924193"/>
              <a:ext cx="1635229" cy="483851"/>
            </a:xfrm>
            <a:prstGeom prst="rect">
              <a:avLst/>
            </a:prstGeom>
            <a:noFill/>
            <a:ln w="7" cap="flat">
              <a:noFill/>
              <a:prstDash val="solid"/>
              <a:miter lim="800000"/>
              <a:headEnd/>
              <a:tailEnd/>
            </a:ln>
          </p:spPr>
          <p:txBody>
            <a:bodyPr/>
            <a:lstStyle/>
            <a:p>
              <a:pPr algn="ctr">
                <a:defRPr/>
              </a:pPr>
              <a:r>
                <a:rPr lang="zh-CN" altLang="en-US" sz="1867" dirty="0">
                  <a:solidFill>
                    <a:srgbClr val="F8F8F8"/>
                  </a:solidFill>
                  <a:cs typeface="+mn-ea"/>
                  <a:sym typeface="+mn-lt"/>
                </a:rPr>
                <a:t>选出效果最佳的模型</a:t>
              </a:r>
            </a:p>
          </p:txBody>
        </p:sp>
      </p:grpSp>
      <p:cxnSp>
        <p:nvCxnSpPr>
          <p:cNvPr id="20" name="直接连接符 23">
            <a:extLst>
              <a:ext uri="{FF2B5EF4-FFF2-40B4-BE49-F238E27FC236}">
                <a16:creationId xmlns:a16="http://schemas.microsoft.com/office/drawing/2014/main" id="{C2EFC933-B429-4F74-B1A4-BB49143CAD98}"/>
              </a:ext>
            </a:extLst>
          </p:cNvPr>
          <p:cNvCxnSpPr>
            <a:cxnSpLocks noChangeShapeType="1"/>
          </p:cNvCxnSpPr>
          <p:nvPr/>
        </p:nvCxnSpPr>
        <p:spPr bwMode="auto">
          <a:xfrm flipH="1">
            <a:off x="6540440" y="1701277"/>
            <a:ext cx="2117" cy="4407657"/>
          </a:xfrm>
          <a:prstGeom prst="line">
            <a:avLst/>
          </a:prstGeom>
          <a:noFill/>
          <a:ln w="9525" algn="ctr">
            <a:solidFill>
              <a:schemeClr val="accent1"/>
            </a:solidFill>
            <a:prstDash val="dash"/>
            <a:round/>
            <a:headEnd/>
            <a:tailEnd/>
          </a:ln>
          <a:effectLst/>
        </p:spPr>
      </p:cxnSp>
      <p:grpSp>
        <p:nvGrpSpPr>
          <p:cNvPr id="21" name="组合 25">
            <a:extLst>
              <a:ext uri="{FF2B5EF4-FFF2-40B4-BE49-F238E27FC236}">
                <a16:creationId xmlns:a16="http://schemas.microsoft.com/office/drawing/2014/main" id="{CC9EC3F7-C5DE-4944-8A53-D55130F0FD2C}"/>
              </a:ext>
            </a:extLst>
          </p:cNvPr>
          <p:cNvGrpSpPr>
            <a:grpSpLocks/>
          </p:cNvGrpSpPr>
          <p:nvPr/>
        </p:nvGrpSpPr>
        <p:grpSpPr bwMode="auto">
          <a:xfrm>
            <a:off x="8762642" y="1670242"/>
            <a:ext cx="2423753" cy="1493201"/>
            <a:chOff x="9832547" y="2718456"/>
            <a:chExt cx="2076669" cy="882316"/>
          </a:xfrm>
          <a:effectLst/>
        </p:grpSpPr>
        <p:grpSp>
          <p:nvGrpSpPr>
            <p:cNvPr id="22" name="组合 26">
              <a:extLst>
                <a:ext uri="{FF2B5EF4-FFF2-40B4-BE49-F238E27FC236}">
                  <a16:creationId xmlns:a16="http://schemas.microsoft.com/office/drawing/2014/main" id="{DD03F0BC-1592-4835-8B81-97C4B6BEEEBC}"/>
                </a:ext>
              </a:extLst>
            </p:cNvPr>
            <p:cNvGrpSpPr>
              <a:grpSpLocks/>
            </p:cNvGrpSpPr>
            <p:nvPr/>
          </p:nvGrpSpPr>
          <p:grpSpPr bwMode="auto">
            <a:xfrm>
              <a:off x="9832547" y="2718456"/>
              <a:ext cx="2076669" cy="882316"/>
              <a:chOff x="2582250" y="5541358"/>
              <a:chExt cx="2076669" cy="882316"/>
            </a:xfrm>
          </p:grpSpPr>
          <p:sp>
            <p:nvSpPr>
              <p:cNvPr id="24" name="圆角矩形 23">
                <a:extLst>
                  <a:ext uri="{FF2B5EF4-FFF2-40B4-BE49-F238E27FC236}">
                    <a16:creationId xmlns:a16="http://schemas.microsoft.com/office/drawing/2014/main" id="{8740E482-114F-493A-A266-58BE582FD09E}"/>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a:lstStyle/>
              <a:p>
                <a:pPr>
                  <a:defRPr/>
                </a:pPr>
                <a:endParaRPr lang="zh-CN" altLang="en-US" sz="2399">
                  <a:cs typeface="+mn-ea"/>
                  <a:sym typeface="+mn-lt"/>
                </a:endParaRPr>
              </a:p>
            </p:txBody>
          </p:sp>
          <p:sp>
            <p:nvSpPr>
              <p:cNvPr id="25" name="圆角矩形 24">
                <a:extLst>
                  <a:ext uri="{FF2B5EF4-FFF2-40B4-BE49-F238E27FC236}">
                    <a16:creationId xmlns:a16="http://schemas.microsoft.com/office/drawing/2014/main" id="{6BD71DE7-7425-448B-980F-DE541376E332}"/>
                  </a:ext>
                </a:extLst>
              </p:cNvPr>
              <p:cNvSpPr>
                <a:spLocks noChangeArrowheads="1"/>
              </p:cNvSpPr>
              <p:nvPr/>
            </p:nvSpPr>
            <p:spPr bwMode="auto">
              <a:xfrm>
                <a:off x="2674811" y="5619840"/>
                <a:ext cx="1896294" cy="727732"/>
              </a:xfrm>
              <a:prstGeom prst="roundRect">
                <a:avLst>
                  <a:gd name="adj" fmla="val 10569"/>
                </a:avLst>
              </a:prstGeom>
              <a:solidFill>
                <a:schemeClr val="accent2"/>
              </a:solidFill>
              <a:ln w="8001">
                <a:noFill/>
                <a:miter lim="800000"/>
                <a:headEnd/>
                <a:tailEnd/>
              </a:ln>
            </p:spPr>
            <p:txBody>
              <a:bodyPr/>
              <a:lstStyle/>
              <a:p>
                <a:pPr>
                  <a:defRPr/>
                </a:pPr>
                <a:endParaRPr lang="zh-CN" altLang="en-US" sz="2399" dirty="0">
                  <a:cs typeface="+mn-ea"/>
                  <a:sym typeface="+mn-lt"/>
                </a:endParaRPr>
              </a:p>
            </p:txBody>
          </p:sp>
        </p:grpSp>
        <p:sp>
          <p:nvSpPr>
            <p:cNvPr id="23" name="矩形 22">
              <a:extLst>
                <a:ext uri="{FF2B5EF4-FFF2-40B4-BE49-F238E27FC236}">
                  <a16:creationId xmlns:a16="http://schemas.microsoft.com/office/drawing/2014/main" id="{766BD776-E2C9-404E-A7A3-0A843AC1E64F}"/>
                </a:ext>
              </a:extLst>
            </p:cNvPr>
            <p:cNvSpPr>
              <a:spLocks noChangeArrowheads="1"/>
            </p:cNvSpPr>
            <p:nvPr/>
          </p:nvSpPr>
          <p:spPr bwMode="auto">
            <a:xfrm>
              <a:off x="10053268" y="2961033"/>
              <a:ext cx="1635227" cy="485154"/>
            </a:xfrm>
            <a:prstGeom prst="rect">
              <a:avLst/>
            </a:prstGeom>
            <a:noFill/>
            <a:ln w="7" cap="flat">
              <a:noFill/>
              <a:prstDash val="solid"/>
              <a:miter lim="800000"/>
              <a:headEnd/>
              <a:tailEnd/>
            </a:ln>
          </p:spPr>
          <p:txBody>
            <a:bodyPr/>
            <a:lstStyle/>
            <a:p>
              <a:pPr algn="ctr">
                <a:defRPr/>
              </a:pPr>
              <a:r>
                <a:rPr lang="zh-CN" altLang="en-US" sz="1867" dirty="0">
                  <a:solidFill>
                    <a:srgbClr val="F8F8F8"/>
                  </a:solidFill>
                  <a:cs typeface="+mn-ea"/>
                  <a:sym typeface="+mn-lt"/>
                </a:rPr>
                <a:t>运用测试数据集进行房价预测</a:t>
              </a:r>
            </a:p>
          </p:txBody>
        </p:sp>
      </p:grpSp>
      <p:cxnSp>
        <p:nvCxnSpPr>
          <p:cNvPr id="26" name="直接连接符 31">
            <a:extLst>
              <a:ext uri="{FF2B5EF4-FFF2-40B4-BE49-F238E27FC236}">
                <a16:creationId xmlns:a16="http://schemas.microsoft.com/office/drawing/2014/main" id="{A311FFC3-FFD7-444F-880E-268F65639784}"/>
              </a:ext>
            </a:extLst>
          </p:cNvPr>
          <p:cNvCxnSpPr>
            <a:cxnSpLocks noChangeShapeType="1"/>
          </p:cNvCxnSpPr>
          <p:nvPr/>
        </p:nvCxnSpPr>
        <p:spPr bwMode="auto">
          <a:xfrm>
            <a:off x="8686449" y="1701277"/>
            <a:ext cx="0" cy="4407657"/>
          </a:xfrm>
          <a:prstGeom prst="line">
            <a:avLst/>
          </a:prstGeom>
          <a:noFill/>
          <a:ln w="9525" algn="ctr">
            <a:solidFill>
              <a:schemeClr val="accent1"/>
            </a:solidFill>
            <a:prstDash val="dash"/>
            <a:round/>
            <a:headEnd/>
            <a:tailEnd/>
          </a:ln>
          <a:effectLst/>
        </p:spPr>
      </p:cxnSp>
      <p:sp>
        <p:nvSpPr>
          <p:cNvPr id="27" name="TextBox 31">
            <a:extLst>
              <a:ext uri="{FF2B5EF4-FFF2-40B4-BE49-F238E27FC236}">
                <a16:creationId xmlns:a16="http://schemas.microsoft.com/office/drawing/2014/main" id="{417CE3C0-B68E-483B-BAE3-C52EA216AB08}"/>
              </a:ext>
            </a:extLst>
          </p:cNvPr>
          <p:cNvSpPr txBox="1"/>
          <p:nvPr/>
        </p:nvSpPr>
        <p:spPr>
          <a:xfrm>
            <a:off x="611544" y="1874787"/>
            <a:ext cx="1169470" cy="3424799"/>
          </a:xfrm>
          <a:prstGeom prst="rect">
            <a:avLst/>
          </a:prstGeom>
          <a:noFill/>
          <a:effectLst/>
        </p:spPr>
        <p:txBody>
          <a:bodyPr vert="eaVert" wrap="square" lIns="121880" tIns="60940" rIns="121880" bIns="60940">
            <a:spAutoFit/>
          </a:bodyPr>
          <a:lstStyle/>
          <a:p>
            <a:pPr>
              <a:defRPr/>
            </a:pPr>
            <a:r>
              <a:rPr lang="zh-CN" altLang="en-US" sz="6000" dirty="0">
                <a:solidFill>
                  <a:schemeClr val="tx1">
                    <a:lumMod val="65000"/>
                    <a:lumOff val="35000"/>
                  </a:schemeClr>
                </a:solidFill>
                <a:cs typeface="+mn-ea"/>
                <a:sym typeface="+mn-lt"/>
              </a:rPr>
              <a:t>建模</a:t>
            </a:r>
            <a:r>
              <a:rPr lang="en-US" altLang="zh-CN" sz="6000" dirty="0">
                <a:solidFill>
                  <a:schemeClr val="tx1">
                    <a:lumMod val="65000"/>
                    <a:lumOff val="35000"/>
                  </a:schemeClr>
                </a:solidFill>
                <a:cs typeface="+mn-ea"/>
                <a:sym typeface="+mn-lt"/>
              </a:rPr>
              <a:t>4</a:t>
            </a:r>
            <a:r>
              <a:rPr lang="zh-CN" altLang="en-US" sz="6000" dirty="0">
                <a:solidFill>
                  <a:schemeClr val="tx1">
                    <a:lumMod val="65000"/>
                    <a:lumOff val="35000"/>
                  </a:schemeClr>
                </a:solidFill>
                <a:cs typeface="+mn-ea"/>
                <a:sym typeface="+mn-lt"/>
              </a:rPr>
              <a:t>步</a:t>
            </a:r>
          </a:p>
        </p:txBody>
      </p:sp>
    </p:spTree>
    <p:extLst>
      <p:ext uri="{BB962C8B-B14F-4D97-AF65-F5344CB8AC3E}">
        <p14:creationId xmlns:p14="http://schemas.microsoft.com/office/powerpoint/2010/main" val="13043962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7"/>
                                        </p:tgtEl>
                                        <p:attrNameLst>
                                          <p:attrName>ppt_y</p:attrName>
                                        </p:attrNameLst>
                                      </p:cBhvr>
                                      <p:tavLst>
                                        <p:tav tm="0">
                                          <p:val>
                                            <p:strVal val="#ppt_y"/>
                                          </p:val>
                                        </p:tav>
                                        <p:tav tm="100000">
                                          <p:val>
                                            <p:strVal val="#ppt_y"/>
                                          </p:val>
                                        </p:tav>
                                      </p:tavLst>
                                    </p:anim>
                                    <p:anim calcmode="lin" valueType="num">
                                      <p:cBhvr>
                                        <p:cTn id="16"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7"/>
                                        </p:tgtEl>
                                      </p:cBhvr>
                                    </p:animEffect>
                                  </p:childTnLst>
                                </p:cTn>
                              </p:par>
                            </p:childTnLst>
                          </p:cTn>
                        </p:par>
                        <p:par>
                          <p:cTn id="19" fill="hold">
                            <p:stCondLst>
                              <p:cond delay="1150"/>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par>
                                <p:cTn id="26" presetID="22" presetClass="entr" presetSubtype="4"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ircle">
            <a:extLst>
              <a:ext uri="{FF2B5EF4-FFF2-40B4-BE49-F238E27FC236}">
                <a16:creationId xmlns:a16="http://schemas.microsoft.com/office/drawing/2014/main" id="{047757B4-902B-BB4E-9795-EE8B003C5E10}"/>
              </a:ext>
            </a:extLst>
          </p:cNvPr>
          <p:cNvSpPr/>
          <p:nvPr/>
        </p:nvSpPr>
        <p:spPr>
          <a:xfrm>
            <a:off x="-741292" y="-1495921"/>
            <a:ext cx="3377931" cy="3377933"/>
          </a:xfrm>
          <a:prstGeom prst="ellipse">
            <a:avLst/>
          </a:prstGeom>
          <a:solidFill>
            <a:schemeClr val="bg1">
              <a:lumMod val="95000"/>
              <a:alpha val="44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2" name="Circle">
            <a:extLst>
              <a:ext uri="{FF2B5EF4-FFF2-40B4-BE49-F238E27FC236}">
                <a16:creationId xmlns:a16="http://schemas.microsoft.com/office/drawing/2014/main" id="{F3D2A57B-1916-1340-9833-94C9AAE9ED6B}"/>
              </a:ext>
            </a:extLst>
          </p:cNvPr>
          <p:cNvSpPr/>
          <p:nvPr/>
        </p:nvSpPr>
        <p:spPr>
          <a:xfrm>
            <a:off x="5478565" y="1848157"/>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19" name="Circle">
            <a:extLst>
              <a:ext uri="{FF2B5EF4-FFF2-40B4-BE49-F238E27FC236}">
                <a16:creationId xmlns:a16="http://schemas.microsoft.com/office/drawing/2014/main" id="{3AF33682-30C2-A648-8E37-6DF3C9534DC3}"/>
              </a:ext>
            </a:extLst>
          </p:cNvPr>
          <p:cNvSpPr/>
          <p:nvPr/>
        </p:nvSpPr>
        <p:spPr>
          <a:xfrm>
            <a:off x="-712219" y="1041314"/>
            <a:ext cx="4775374" cy="477537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20" name="Circle">
            <a:extLst>
              <a:ext uri="{FF2B5EF4-FFF2-40B4-BE49-F238E27FC236}">
                <a16:creationId xmlns:a16="http://schemas.microsoft.com/office/drawing/2014/main" id="{880401EC-843A-E448-AFB6-8D58B1BE73E0}"/>
              </a:ext>
            </a:extLst>
          </p:cNvPr>
          <p:cNvSpPr/>
          <p:nvPr/>
        </p:nvSpPr>
        <p:spPr>
          <a:xfrm>
            <a:off x="-1206550" y="546981"/>
            <a:ext cx="5764036" cy="5764036"/>
          </a:xfrm>
          <a:prstGeom prst="ellipse">
            <a:avLst/>
          </a:prstGeom>
          <a:ln w="12700">
            <a:solidFill>
              <a:schemeClr val="bg1">
                <a:lumMod val="65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1" name="Circle">
            <a:extLst>
              <a:ext uri="{FF2B5EF4-FFF2-40B4-BE49-F238E27FC236}">
                <a16:creationId xmlns:a16="http://schemas.microsoft.com/office/drawing/2014/main" id="{F5B0400D-F9E6-3B4A-8858-EAFAEC90AA6A}"/>
              </a:ext>
            </a:extLst>
          </p:cNvPr>
          <p:cNvSpPr/>
          <p:nvPr/>
        </p:nvSpPr>
        <p:spPr>
          <a:xfrm>
            <a:off x="3431776" y="1124969"/>
            <a:ext cx="490913" cy="490913"/>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5" name="MH_Others_1">
            <a:extLst>
              <a:ext uri="{FF2B5EF4-FFF2-40B4-BE49-F238E27FC236}">
                <a16:creationId xmlns:a16="http://schemas.microsoft.com/office/drawing/2014/main" id="{07A28C7B-5A96-44B7-B39B-CF4EF0F808D8}"/>
              </a:ext>
            </a:extLst>
          </p:cNvPr>
          <p:cNvSpPr txBox="1"/>
          <p:nvPr>
            <p:custDataLst>
              <p:tags r:id="rId1"/>
            </p:custDataLst>
          </p:nvPr>
        </p:nvSpPr>
        <p:spPr>
          <a:xfrm rot="16200000">
            <a:off x="2118834" y="1472484"/>
            <a:ext cx="923330" cy="2851662"/>
          </a:xfrm>
          <a:prstGeom prst="rect">
            <a:avLst/>
          </a:prstGeom>
          <a:noFill/>
        </p:spPr>
        <p:txBody>
          <a:bodyPr vert="eaVert" wrap="square" lIns="0" tIns="0" rIns="0" bIns="0" rtlCol="0" anchor="ctr" anchorCtr="0">
            <a:spAutoFit/>
          </a:bodyPr>
          <a:lstStyle/>
          <a:p>
            <a:r>
              <a:rPr lang="zh-CN" altLang="en-US" sz="6000" dirty="0">
                <a:solidFill>
                  <a:schemeClr val="bg1"/>
                </a:solidFill>
                <a:cs typeface="+mn-ea"/>
                <a:sym typeface="+mn-lt"/>
              </a:rPr>
              <a:t>目录</a:t>
            </a:r>
          </a:p>
        </p:txBody>
      </p:sp>
      <p:sp>
        <p:nvSpPr>
          <p:cNvPr id="6" name="MH_Others_2">
            <a:extLst>
              <a:ext uri="{FF2B5EF4-FFF2-40B4-BE49-F238E27FC236}">
                <a16:creationId xmlns:a16="http://schemas.microsoft.com/office/drawing/2014/main" id="{D56E73BC-5F7E-410C-BBB4-67054599152E}"/>
              </a:ext>
            </a:extLst>
          </p:cNvPr>
          <p:cNvSpPr txBox="1"/>
          <p:nvPr>
            <p:custDataLst>
              <p:tags r:id="rId2"/>
            </p:custDataLst>
          </p:nvPr>
        </p:nvSpPr>
        <p:spPr>
          <a:xfrm>
            <a:off x="1204694" y="3480457"/>
            <a:ext cx="3299115" cy="430887"/>
          </a:xfrm>
          <a:prstGeom prst="rect">
            <a:avLst/>
          </a:prstGeom>
          <a:noFill/>
        </p:spPr>
        <p:txBody>
          <a:bodyPr wrap="square" lIns="0" tIns="0" rIns="0" bIns="0">
            <a:spAutoFit/>
          </a:bodyPr>
          <a:lstStyle/>
          <a:p>
            <a:pPr>
              <a:defRPr/>
            </a:pPr>
            <a:r>
              <a:rPr lang="en-US" altLang="zh-CN" sz="2800" b="1" dirty="0">
                <a:solidFill>
                  <a:schemeClr val="bg1"/>
                </a:solidFill>
                <a:cs typeface="+mn-ea"/>
                <a:sym typeface="+mn-lt"/>
              </a:rPr>
              <a:t>CONTENTS</a:t>
            </a:r>
          </a:p>
        </p:txBody>
      </p:sp>
      <p:sp>
        <p:nvSpPr>
          <p:cNvPr id="13" name="PA-文本框 4">
            <a:extLst>
              <a:ext uri="{FF2B5EF4-FFF2-40B4-BE49-F238E27FC236}">
                <a16:creationId xmlns:a16="http://schemas.microsoft.com/office/drawing/2014/main" id="{CF59852B-7200-48C2-AF6C-649F21CF9CE6}"/>
              </a:ext>
            </a:extLst>
          </p:cNvPr>
          <p:cNvSpPr txBox="1"/>
          <p:nvPr>
            <p:custDataLst>
              <p:tags r:id="rId3"/>
            </p:custDataLst>
          </p:nvPr>
        </p:nvSpPr>
        <p:spPr>
          <a:xfrm>
            <a:off x="5980068" y="956212"/>
            <a:ext cx="1264520" cy="830997"/>
          </a:xfrm>
          <a:prstGeom prst="rect">
            <a:avLst/>
          </a:prstGeom>
          <a:noFill/>
        </p:spPr>
        <p:txBody>
          <a:bodyPr wrap="square" rtlCol="0">
            <a:spAutoFit/>
          </a:bodyPr>
          <a:lstStyle/>
          <a:p>
            <a:r>
              <a:rPr lang="en-US" altLang="zh-CN" sz="4800" spc="300">
                <a:solidFill>
                  <a:schemeClr val="bg1">
                    <a:lumMod val="75000"/>
                  </a:schemeClr>
                </a:solidFill>
                <a:cs typeface="+mn-ea"/>
                <a:sym typeface="+mn-lt"/>
              </a:rPr>
              <a:t>01.</a:t>
            </a:r>
            <a:endParaRPr lang="zh-CN" altLang="en-US" sz="4800" spc="300">
              <a:solidFill>
                <a:schemeClr val="bg1">
                  <a:lumMod val="75000"/>
                </a:schemeClr>
              </a:solidFill>
              <a:cs typeface="+mn-ea"/>
              <a:sym typeface="+mn-lt"/>
            </a:endParaRPr>
          </a:p>
        </p:txBody>
      </p:sp>
      <p:sp>
        <p:nvSpPr>
          <p:cNvPr id="14" name="PA-文本框 4">
            <a:extLst>
              <a:ext uri="{FF2B5EF4-FFF2-40B4-BE49-F238E27FC236}">
                <a16:creationId xmlns:a16="http://schemas.microsoft.com/office/drawing/2014/main" id="{E3332C13-03BF-4D8C-A676-AAE3E57B9F9E}"/>
              </a:ext>
            </a:extLst>
          </p:cNvPr>
          <p:cNvSpPr txBox="1"/>
          <p:nvPr>
            <p:custDataLst>
              <p:tags r:id="rId4"/>
            </p:custDataLst>
          </p:nvPr>
        </p:nvSpPr>
        <p:spPr>
          <a:xfrm>
            <a:off x="5980068" y="2250997"/>
            <a:ext cx="1264520" cy="830997"/>
          </a:xfrm>
          <a:prstGeom prst="rect">
            <a:avLst/>
          </a:prstGeom>
          <a:noFill/>
        </p:spPr>
        <p:txBody>
          <a:bodyPr wrap="square" rtlCol="0">
            <a:spAutoFit/>
          </a:bodyPr>
          <a:lstStyle/>
          <a:p>
            <a:r>
              <a:rPr lang="en-US" altLang="zh-CN" sz="4800" spc="300">
                <a:solidFill>
                  <a:schemeClr val="bg1">
                    <a:lumMod val="75000"/>
                  </a:schemeClr>
                </a:solidFill>
                <a:cs typeface="+mn-ea"/>
                <a:sym typeface="+mn-lt"/>
              </a:rPr>
              <a:t>02.</a:t>
            </a:r>
            <a:endParaRPr lang="zh-CN" altLang="en-US" sz="4800" spc="300">
              <a:solidFill>
                <a:schemeClr val="bg1">
                  <a:lumMod val="75000"/>
                </a:schemeClr>
              </a:solidFill>
              <a:cs typeface="+mn-ea"/>
              <a:sym typeface="+mn-lt"/>
            </a:endParaRPr>
          </a:p>
        </p:txBody>
      </p:sp>
      <p:sp>
        <p:nvSpPr>
          <p:cNvPr id="15" name="PA-文本框 4">
            <a:extLst>
              <a:ext uri="{FF2B5EF4-FFF2-40B4-BE49-F238E27FC236}">
                <a16:creationId xmlns:a16="http://schemas.microsoft.com/office/drawing/2014/main" id="{EB9ED9AA-EDCB-45CE-B012-E8665E0509B9}"/>
              </a:ext>
            </a:extLst>
          </p:cNvPr>
          <p:cNvSpPr txBox="1"/>
          <p:nvPr>
            <p:custDataLst>
              <p:tags r:id="rId5"/>
            </p:custDataLst>
          </p:nvPr>
        </p:nvSpPr>
        <p:spPr>
          <a:xfrm>
            <a:off x="5980068" y="3508983"/>
            <a:ext cx="1264520" cy="830997"/>
          </a:xfrm>
          <a:prstGeom prst="rect">
            <a:avLst/>
          </a:prstGeom>
          <a:noFill/>
        </p:spPr>
        <p:txBody>
          <a:bodyPr wrap="square" rtlCol="0">
            <a:spAutoFit/>
          </a:bodyPr>
          <a:lstStyle/>
          <a:p>
            <a:r>
              <a:rPr lang="en-US" altLang="zh-CN" sz="4800" spc="300">
                <a:solidFill>
                  <a:schemeClr val="bg1">
                    <a:lumMod val="75000"/>
                  </a:schemeClr>
                </a:solidFill>
                <a:cs typeface="+mn-ea"/>
                <a:sym typeface="+mn-lt"/>
              </a:rPr>
              <a:t>03.</a:t>
            </a:r>
            <a:endParaRPr lang="zh-CN" altLang="en-US" sz="4800" spc="300">
              <a:solidFill>
                <a:schemeClr val="bg1">
                  <a:lumMod val="75000"/>
                </a:schemeClr>
              </a:solidFill>
              <a:cs typeface="+mn-ea"/>
              <a:sym typeface="+mn-lt"/>
            </a:endParaRPr>
          </a:p>
        </p:txBody>
      </p:sp>
      <p:sp>
        <p:nvSpPr>
          <p:cNvPr id="18" name="PA-文本框 4">
            <a:extLst>
              <a:ext uri="{FF2B5EF4-FFF2-40B4-BE49-F238E27FC236}">
                <a16:creationId xmlns:a16="http://schemas.microsoft.com/office/drawing/2014/main" id="{93EC61F6-0273-479E-96B4-717167579BC3}"/>
              </a:ext>
            </a:extLst>
          </p:cNvPr>
          <p:cNvSpPr txBox="1"/>
          <p:nvPr>
            <p:custDataLst>
              <p:tags r:id="rId6"/>
            </p:custDataLst>
          </p:nvPr>
        </p:nvSpPr>
        <p:spPr>
          <a:xfrm>
            <a:off x="5980068" y="4821613"/>
            <a:ext cx="1264520" cy="830997"/>
          </a:xfrm>
          <a:prstGeom prst="rect">
            <a:avLst/>
          </a:prstGeom>
          <a:noFill/>
        </p:spPr>
        <p:txBody>
          <a:bodyPr wrap="square" rtlCol="0">
            <a:spAutoFit/>
          </a:bodyPr>
          <a:lstStyle/>
          <a:p>
            <a:r>
              <a:rPr lang="en-US" altLang="zh-CN" sz="4800" spc="300" dirty="0">
                <a:solidFill>
                  <a:schemeClr val="bg1">
                    <a:lumMod val="75000"/>
                  </a:schemeClr>
                </a:solidFill>
                <a:cs typeface="+mn-ea"/>
                <a:sym typeface="+mn-lt"/>
              </a:rPr>
              <a:t>04.</a:t>
            </a:r>
            <a:endParaRPr lang="zh-CN" altLang="en-US" sz="4800" spc="300" dirty="0">
              <a:solidFill>
                <a:schemeClr val="bg1">
                  <a:lumMod val="75000"/>
                </a:schemeClr>
              </a:solidFill>
              <a:cs typeface="+mn-ea"/>
              <a:sym typeface="+mn-lt"/>
            </a:endParaRPr>
          </a:p>
        </p:txBody>
      </p:sp>
      <p:sp>
        <p:nvSpPr>
          <p:cNvPr id="2" name="文本框 1">
            <a:extLst>
              <a:ext uri="{FF2B5EF4-FFF2-40B4-BE49-F238E27FC236}">
                <a16:creationId xmlns:a16="http://schemas.microsoft.com/office/drawing/2014/main" id="{09D4FBA1-3E6D-67EF-7DED-5E5B81C52006}"/>
              </a:ext>
            </a:extLst>
          </p:cNvPr>
          <p:cNvSpPr txBox="1"/>
          <p:nvPr/>
        </p:nvSpPr>
        <p:spPr>
          <a:xfrm>
            <a:off x="7244588" y="1023412"/>
            <a:ext cx="3590560"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业务理解</a:t>
            </a:r>
          </a:p>
        </p:txBody>
      </p:sp>
      <p:sp>
        <p:nvSpPr>
          <p:cNvPr id="3" name="文本框 2">
            <a:extLst>
              <a:ext uri="{FF2B5EF4-FFF2-40B4-BE49-F238E27FC236}">
                <a16:creationId xmlns:a16="http://schemas.microsoft.com/office/drawing/2014/main" id="{B32D17B5-8F3F-07A5-DA0C-3005A4BBA328}"/>
              </a:ext>
            </a:extLst>
          </p:cNvPr>
          <p:cNvSpPr txBox="1"/>
          <p:nvPr/>
        </p:nvSpPr>
        <p:spPr>
          <a:xfrm>
            <a:off x="7321085" y="2250997"/>
            <a:ext cx="2744986"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数据预处理</a:t>
            </a:r>
          </a:p>
        </p:txBody>
      </p:sp>
      <p:sp>
        <p:nvSpPr>
          <p:cNvPr id="4" name="文本框 3">
            <a:extLst>
              <a:ext uri="{FF2B5EF4-FFF2-40B4-BE49-F238E27FC236}">
                <a16:creationId xmlns:a16="http://schemas.microsoft.com/office/drawing/2014/main" id="{68A12A2B-F020-071C-5BB7-E7DD219717D9}"/>
              </a:ext>
            </a:extLst>
          </p:cNvPr>
          <p:cNvSpPr txBox="1"/>
          <p:nvPr/>
        </p:nvSpPr>
        <p:spPr>
          <a:xfrm>
            <a:off x="7321085" y="3695900"/>
            <a:ext cx="3366580"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特征工程</a:t>
            </a:r>
          </a:p>
        </p:txBody>
      </p:sp>
      <p:sp>
        <p:nvSpPr>
          <p:cNvPr id="24" name="文本框 23">
            <a:extLst>
              <a:ext uri="{FF2B5EF4-FFF2-40B4-BE49-F238E27FC236}">
                <a16:creationId xmlns:a16="http://schemas.microsoft.com/office/drawing/2014/main" id="{49DE930C-620A-24C5-7207-B767BFAE768D}"/>
              </a:ext>
            </a:extLst>
          </p:cNvPr>
          <p:cNvSpPr txBox="1"/>
          <p:nvPr/>
        </p:nvSpPr>
        <p:spPr>
          <a:xfrm>
            <a:off x="7318329" y="4928090"/>
            <a:ext cx="3443077" cy="1323439"/>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建立模型与模型运用</a:t>
            </a:r>
          </a:p>
        </p:txBody>
      </p:sp>
    </p:spTree>
    <p:extLst>
      <p:ext uri="{BB962C8B-B14F-4D97-AF65-F5344CB8AC3E}">
        <p14:creationId xmlns:p14="http://schemas.microsoft.com/office/powerpoint/2010/main" val="808433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500" autoRev="1" fill="hold">
                                          <p:stCondLst>
                                            <p:cond delay="0"/>
                                          </p:stCondLst>
                                        </p:cTn>
                                        <p:tgtEl>
                                          <p:spTgt spid="5"/>
                                        </p:tgtEl>
                                        <p:attrNameLst>
                                          <p:attrName>ppt_w</p:attrName>
                                        </p:attrNameLst>
                                      </p:cBhvr>
                                    </p:anim>
                                    <p:anim by="(#ppt_w*0.50)" calcmode="lin" valueType="num">
                                      <p:cBhvr>
                                        <p:cTn id="8" dur="500" decel="50000" autoRev="1" fill="hold">
                                          <p:stCondLst>
                                            <p:cond delay="0"/>
                                          </p:stCondLst>
                                        </p:cTn>
                                        <p:tgtEl>
                                          <p:spTgt spid="5"/>
                                        </p:tgtEl>
                                        <p:attrNameLst>
                                          <p:attrName>ppt_x</p:attrName>
                                        </p:attrNameLst>
                                      </p:cBhvr>
                                    </p:anim>
                                    <p:anim from="(-#ppt_h/2)" to="(#ppt_y)" calcmode="lin" valueType="num">
                                      <p:cBhvr>
                                        <p:cTn id="9" dur="1000" fill="hold">
                                          <p:stCondLst>
                                            <p:cond delay="0"/>
                                          </p:stCondLst>
                                        </p:cTn>
                                        <p:tgtEl>
                                          <p:spTgt spid="5"/>
                                        </p:tgtEl>
                                        <p:attrNameLst>
                                          <p:attrName>ppt_y</p:attrName>
                                        </p:attrNameLst>
                                      </p:cBhvr>
                                    </p:anim>
                                    <p:animRot by="21600000">
                                      <p:cBhvr>
                                        <p:cTn id="10" dur="1000" fill="hold">
                                          <p:stCondLst>
                                            <p:cond delay="0"/>
                                          </p:stCondLst>
                                        </p:cTn>
                                        <p:tgtEl>
                                          <p:spTgt spid="5"/>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by="(-#ppt_w*2)" calcmode="lin" valueType="num">
                                      <p:cBhvr rctx="PPT">
                                        <p:cTn id="13" dur="500" autoRev="1" fill="hold">
                                          <p:stCondLst>
                                            <p:cond delay="0"/>
                                          </p:stCondLst>
                                        </p:cTn>
                                        <p:tgtEl>
                                          <p:spTgt spid="6"/>
                                        </p:tgtEl>
                                        <p:attrNameLst>
                                          <p:attrName>ppt_w</p:attrName>
                                        </p:attrNameLst>
                                      </p:cBhvr>
                                    </p:anim>
                                    <p:anim by="(#ppt_w*0.50)" calcmode="lin" valueType="num">
                                      <p:cBhvr>
                                        <p:cTn id="14" dur="500" decel="50000" autoRev="1" fill="hold">
                                          <p:stCondLst>
                                            <p:cond delay="0"/>
                                          </p:stCondLst>
                                        </p:cTn>
                                        <p:tgtEl>
                                          <p:spTgt spid="6"/>
                                        </p:tgtEl>
                                        <p:attrNameLst>
                                          <p:attrName>ppt_x</p:attrName>
                                        </p:attrNameLst>
                                      </p:cBhvr>
                                    </p:anim>
                                    <p:anim from="(-#ppt_h/2)" to="(#ppt_y)" calcmode="lin" valueType="num">
                                      <p:cBhvr>
                                        <p:cTn id="15" dur="1000" fill="hold">
                                          <p:stCondLst>
                                            <p:cond delay="0"/>
                                          </p:stCondLst>
                                        </p:cTn>
                                        <p:tgtEl>
                                          <p:spTgt spid="6"/>
                                        </p:tgtEl>
                                        <p:attrNameLst>
                                          <p:attrName>ppt_y</p:attrName>
                                        </p:attrNameLst>
                                      </p:cBhvr>
                                    </p:anim>
                                    <p:animRot by="21600000">
                                      <p:cBhvr>
                                        <p:cTn id="16" dur="1000" fill="hold">
                                          <p:stCondLst>
                                            <p:cond delay="0"/>
                                          </p:stCondLst>
                                        </p:cTn>
                                        <p:tgtEl>
                                          <p:spTgt spid="6"/>
                                        </p:tgtEl>
                                        <p:attrNameLst>
                                          <p:attrName>r</p:attrName>
                                        </p:attrNameLst>
                                      </p:cBhvr>
                                    </p:animRot>
                                  </p:childTnLst>
                                </p:cTn>
                              </p:par>
                              <p:par>
                                <p:cTn id="17" presetID="3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90"/>
                                          </p:val>
                                        </p:tav>
                                        <p:tav tm="100000">
                                          <p:val>
                                            <p:fltVal val="0"/>
                                          </p:val>
                                        </p:tav>
                                      </p:tavLst>
                                    </p:anim>
                                    <p:animEffect transition="in" filter="fade">
                                      <p:cBhvr>
                                        <p:cTn id="22" dur="1000"/>
                                        <p:tgtEl>
                                          <p:spTgt spid="1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 calcmode="lin" valueType="num">
                                      <p:cBhvr>
                                        <p:cTn id="27" dur="1000" fill="hold"/>
                                        <p:tgtEl>
                                          <p:spTgt spid="20"/>
                                        </p:tgtEl>
                                        <p:attrNameLst>
                                          <p:attrName>style.rotation</p:attrName>
                                        </p:attrNameLst>
                                      </p:cBhvr>
                                      <p:tavLst>
                                        <p:tav tm="0">
                                          <p:val>
                                            <p:fltVal val="90"/>
                                          </p:val>
                                        </p:tav>
                                        <p:tav tm="100000">
                                          <p:val>
                                            <p:fltVal val="0"/>
                                          </p:val>
                                        </p:tav>
                                      </p:tavLst>
                                    </p:anim>
                                    <p:animEffect transition="in" filter="fade">
                                      <p:cBhvr>
                                        <p:cTn id="28" dur="1000"/>
                                        <p:tgtEl>
                                          <p:spTgt spid="2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1000" fill="hold"/>
                                        <p:tgtEl>
                                          <p:spTgt spid="21"/>
                                        </p:tgtEl>
                                        <p:attrNameLst>
                                          <p:attrName>ppt_w</p:attrName>
                                        </p:attrNameLst>
                                      </p:cBhvr>
                                      <p:tavLst>
                                        <p:tav tm="0">
                                          <p:val>
                                            <p:fltVal val="0"/>
                                          </p:val>
                                        </p:tav>
                                        <p:tav tm="100000">
                                          <p:val>
                                            <p:strVal val="#ppt_w"/>
                                          </p:val>
                                        </p:tav>
                                      </p:tavLst>
                                    </p:anim>
                                    <p:anim calcmode="lin" valueType="num">
                                      <p:cBhvr>
                                        <p:cTn id="32" dur="1000" fill="hold"/>
                                        <p:tgtEl>
                                          <p:spTgt spid="21"/>
                                        </p:tgtEl>
                                        <p:attrNameLst>
                                          <p:attrName>ppt_h</p:attrName>
                                        </p:attrNameLst>
                                      </p:cBhvr>
                                      <p:tavLst>
                                        <p:tav tm="0">
                                          <p:val>
                                            <p:fltVal val="0"/>
                                          </p:val>
                                        </p:tav>
                                        <p:tav tm="100000">
                                          <p:val>
                                            <p:strVal val="#ppt_h"/>
                                          </p:val>
                                        </p:tav>
                                      </p:tavLst>
                                    </p:anim>
                                    <p:anim calcmode="lin" valueType="num">
                                      <p:cBhvr>
                                        <p:cTn id="33" dur="1000" fill="hold"/>
                                        <p:tgtEl>
                                          <p:spTgt spid="21"/>
                                        </p:tgtEl>
                                        <p:attrNameLst>
                                          <p:attrName>style.rotation</p:attrName>
                                        </p:attrNameLst>
                                      </p:cBhvr>
                                      <p:tavLst>
                                        <p:tav tm="0">
                                          <p:val>
                                            <p:fltVal val="90"/>
                                          </p:val>
                                        </p:tav>
                                        <p:tav tm="100000">
                                          <p:val>
                                            <p:fltVal val="0"/>
                                          </p:val>
                                        </p:tav>
                                      </p:tavLst>
                                    </p:anim>
                                    <p:animEffect transition="in" filter="fade">
                                      <p:cBhvr>
                                        <p:cTn id="34" dur="1000"/>
                                        <p:tgtEl>
                                          <p:spTgt spid="21"/>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fltVal val="0"/>
                                          </p:val>
                                        </p:tav>
                                        <p:tav tm="100000">
                                          <p:val>
                                            <p:strVal val="#ppt_w"/>
                                          </p:val>
                                        </p:tav>
                                      </p:tavLst>
                                    </p:anim>
                                    <p:anim calcmode="lin" valueType="num">
                                      <p:cBhvr>
                                        <p:cTn id="38" dur="1000" fill="hold"/>
                                        <p:tgtEl>
                                          <p:spTgt spid="22"/>
                                        </p:tgtEl>
                                        <p:attrNameLst>
                                          <p:attrName>ppt_h</p:attrName>
                                        </p:attrNameLst>
                                      </p:cBhvr>
                                      <p:tavLst>
                                        <p:tav tm="0">
                                          <p:val>
                                            <p:fltVal val="0"/>
                                          </p:val>
                                        </p:tav>
                                        <p:tav tm="100000">
                                          <p:val>
                                            <p:strVal val="#ppt_h"/>
                                          </p:val>
                                        </p:tav>
                                      </p:tavLst>
                                    </p:anim>
                                    <p:anim calcmode="lin" valueType="num">
                                      <p:cBhvr>
                                        <p:cTn id="39" dur="1000" fill="hold"/>
                                        <p:tgtEl>
                                          <p:spTgt spid="22"/>
                                        </p:tgtEl>
                                        <p:attrNameLst>
                                          <p:attrName>style.rotation</p:attrName>
                                        </p:attrNameLst>
                                      </p:cBhvr>
                                      <p:tavLst>
                                        <p:tav tm="0">
                                          <p:val>
                                            <p:fltVal val="90"/>
                                          </p:val>
                                        </p:tav>
                                        <p:tav tm="100000">
                                          <p:val>
                                            <p:fltVal val="0"/>
                                          </p:val>
                                        </p:tav>
                                      </p:tavLst>
                                    </p:anim>
                                    <p:animEffect transition="in" filter="fade">
                                      <p:cBhvr>
                                        <p:cTn id="40" dur="1000"/>
                                        <p:tgtEl>
                                          <p:spTgt spid="22"/>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1000" fill="hold"/>
                                        <p:tgtEl>
                                          <p:spTgt spid="23"/>
                                        </p:tgtEl>
                                        <p:attrNameLst>
                                          <p:attrName>ppt_w</p:attrName>
                                        </p:attrNameLst>
                                      </p:cBhvr>
                                      <p:tavLst>
                                        <p:tav tm="0">
                                          <p:val>
                                            <p:fltVal val="0"/>
                                          </p:val>
                                        </p:tav>
                                        <p:tav tm="100000">
                                          <p:val>
                                            <p:strVal val="#ppt_w"/>
                                          </p:val>
                                        </p:tav>
                                      </p:tavLst>
                                    </p:anim>
                                    <p:anim calcmode="lin" valueType="num">
                                      <p:cBhvr>
                                        <p:cTn id="44" dur="1000" fill="hold"/>
                                        <p:tgtEl>
                                          <p:spTgt spid="23"/>
                                        </p:tgtEl>
                                        <p:attrNameLst>
                                          <p:attrName>ppt_h</p:attrName>
                                        </p:attrNameLst>
                                      </p:cBhvr>
                                      <p:tavLst>
                                        <p:tav tm="0">
                                          <p:val>
                                            <p:fltVal val="0"/>
                                          </p:val>
                                        </p:tav>
                                        <p:tav tm="100000">
                                          <p:val>
                                            <p:strVal val="#ppt_h"/>
                                          </p:val>
                                        </p:tav>
                                      </p:tavLst>
                                    </p:anim>
                                    <p:anim calcmode="lin" valueType="num">
                                      <p:cBhvr>
                                        <p:cTn id="45" dur="1000" fill="hold"/>
                                        <p:tgtEl>
                                          <p:spTgt spid="23"/>
                                        </p:tgtEl>
                                        <p:attrNameLst>
                                          <p:attrName>style.rotation</p:attrName>
                                        </p:attrNameLst>
                                      </p:cBhvr>
                                      <p:tavLst>
                                        <p:tav tm="0">
                                          <p:val>
                                            <p:fltVal val="90"/>
                                          </p:val>
                                        </p:tav>
                                        <p:tav tm="100000">
                                          <p:val>
                                            <p:fltVal val="0"/>
                                          </p:val>
                                        </p:tav>
                                      </p:tavLst>
                                    </p:anim>
                                    <p:animEffect transition="in" filter="fade">
                                      <p:cBhvr>
                                        <p:cTn id="46" dur="10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fill="hold"/>
                                        <p:tgtEl>
                                          <p:spTgt spid="2"/>
                                        </p:tgtEl>
                                        <p:attrNameLst>
                                          <p:attrName>ppt_x</p:attrName>
                                        </p:attrNameLst>
                                      </p:cBhvr>
                                      <p:tavLst>
                                        <p:tav tm="0">
                                          <p:val>
                                            <p:strVal val="#ppt_x"/>
                                          </p:val>
                                        </p:tav>
                                        <p:tav tm="100000">
                                          <p:val>
                                            <p:strVal val="#ppt_x"/>
                                          </p:val>
                                        </p:tav>
                                      </p:tavLst>
                                    </p:anim>
                                    <p:anim calcmode="lin" valueType="num">
                                      <p:cBhvr additive="base">
                                        <p:cTn id="5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ppt_x"/>
                                          </p:val>
                                        </p:tav>
                                        <p:tav tm="100000">
                                          <p:val>
                                            <p:strVal val="#ppt_x"/>
                                          </p:val>
                                        </p:tav>
                                      </p:tavLst>
                                    </p:anim>
                                    <p:anim calcmode="lin" valueType="num">
                                      <p:cBhvr additive="base">
                                        <p:cTn id="6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9" grpId="0" animBg="1"/>
      <p:bldP spid="20" grpId="0" animBg="1"/>
      <p:bldP spid="21" grpId="0" animBg="1"/>
      <p:bldP spid="5" grpId="0"/>
      <p:bldP spid="6" grpId="0"/>
      <p:bldP spid="2" grpId="0"/>
      <p:bldP spid="3" grpId="0"/>
      <p:bldP spid="4"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768471CE-1A04-4660-8E89-0F1755B2C3D0}"/>
              </a:ext>
            </a:extLst>
          </p:cNvPr>
          <p:cNvGrpSpPr/>
          <p:nvPr/>
        </p:nvGrpSpPr>
        <p:grpSpPr>
          <a:xfrm>
            <a:off x="-1691710" y="2418993"/>
            <a:ext cx="17955869" cy="9175017"/>
            <a:chOff x="-1691710" y="2418993"/>
            <a:chExt cx="17955869" cy="9175017"/>
          </a:xfrm>
        </p:grpSpPr>
        <p:sp>
          <p:nvSpPr>
            <p:cNvPr id="14" name="Circle">
              <a:extLst>
                <a:ext uri="{FF2B5EF4-FFF2-40B4-BE49-F238E27FC236}">
                  <a16:creationId xmlns:a16="http://schemas.microsoft.com/office/drawing/2014/main" id="{0B972D84-A1AE-42FA-A18F-E4DB969B0423}"/>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15" name="Circle">
              <a:extLst>
                <a:ext uri="{FF2B5EF4-FFF2-40B4-BE49-F238E27FC236}">
                  <a16:creationId xmlns:a16="http://schemas.microsoft.com/office/drawing/2014/main" id="{4BEB4F04-4BDB-483A-A66C-0BCBF48A8EBC}"/>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6" name="Circle">
              <a:extLst>
                <a:ext uri="{FF2B5EF4-FFF2-40B4-BE49-F238E27FC236}">
                  <a16:creationId xmlns:a16="http://schemas.microsoft.com/office/drawing/2014/main" id="{8D41C3CA-C8AC-470F-9B5F-573AD106124D}"/>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sp>
        <p:nvSpPr>
          <p:cNvPr id="6" name="矩形 5">
            <a:extLst>
              <a:ext uri="{FF2B5EF4-FFF2-40B4-BE49-F238E27FC236}">
                <a16:creationId xmlns:a16="http://schemas.microsoft.com/office/drawing/2014/main" id="{E50FCE07-C8AC-48EB-ABC2-47A1FD449066}"/>
              </a:ext>
            </a:extLst>
          </p:cNvPr>
          <p:cNvSpPr/>
          <p:nvPr/>
        </p:nvSpPr>
        <p:spPr>
          <a:xfrm>
            <a:off x="9719348" y="2341185"/>
            <a:ext cx="739408" cy="2175630"/>
          </a:xfrm>
          <a:prstGeom prst="rect">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文本框 11">
            <a:extLst>
              <a:ext uri="{FF2B5EF4-FFF2-40B4-BE49-F238E27FC236}">
                <a16:creationId xmlns:a16="http://schemas.microsoft.com/office/drawing/2014/main" id="{9CB13B7F-DF9C-A6F0-E579-DDACC79DC3E3}"/>
              </a:ext>
            </a:extLst>
          </p:cNvPr>
          <p:cNvSpPr txBox="1"/>
          <p:nvPr/>
        </p:nvSpPr>
        <p:spPr>
          <a:xfrm>
            <a:off x="1733244" y="1659285"/>
            <a:ext cx="6621344" cy="3046988"/>
          </a:xfrm>
          <a:prstGeom prst="rect">
            <a:avLst/>
          </a:prstGeom>
          <a:noFill/>
        </p:spPr>
        <p:txBody>
          <a:bodyPr wrap="square" rtlCol="0">
            <a:spAutoFit/>
          </a:bodyPr>
          <a:lstStyle/>
          <a:p>
            <a:r>
              <a:rPr lang="zh-CN" altLang="en-US" sz="3200" dirty="0"/>
              <a:t>     对训练数据集进行拆分，前</a:t>
            </a:r>
            <a:r>
              <a:rPr lang="en-US" altLang="zh-CN" sz="3200" dirty="0"/>
              <a:t>70%</a:t>
            </a:r>
            <a:r>
              <a:rPr lang="zh-CN" altLang="en-US" sz="3200" dirty="0"/>
              <a:t>的数据为用来拟合模型，而后</a:t>
            </a:r>
            <a:r>
              <a:rPr lang="en-US" altLang="zh-CN" sz="3200" dirty="0"/>
              <a:t>30%</a:t>
            </a:r>
            <a:r>
              <a:rPr lang="zh-CN" altLang="en-US" sz="3200" dirty="0"/>
              <a:t>的数据用来测试模型。</a:t>
            </a:r>
            <a:endParaRPr lang="en-US" altLang="zh-CN" sz="3200" dirty="0"/>
          </a:p>
          <a:p>
            <a:r>
              <a:rPr lang="zh-CN" altLang="en-US" sz="3200" dirty="0"/>
              <a:t>     分别用简单线性回归模型、随机森林模型以及岭回归对数据集进行拟合，然后用测试数据集进行评估。</a:t>
            </a:r>
          </a:p>
        </p:txBody>
      </p:sp>
      <p:sp>
        <p:nvSpPr>
          <p:cNvPr id="3" name="矩形 2">
            <a:extLst>
              <a:ext uri="{FF2B5EF4-FFF2-40B4-BE49-F238E27FC236}">
                <a16:creationId xmlns:a16="http://schemas.microsoft.com/office/drawing/2014/main" id="{D40DD5BE-C849-22B4-72B3-E4239E9A4F97}"/>
              </a:ext>
            </a:extLst>
          </p:cNvPr>
          <p:cNvSpPr/>
          <p:nvPr/>
        </p:nvSpPr>
        <p:spPr>
          <a:xfrm>
            <a:off x="4146726" y="411186"/>
            <a:ext cx="2954655"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数据抽样</a:t>
            </a:r>
          </a:p>
        </p:txBody>
      </p:sp>
    </p:spTree>
    <p:extLst>
      <p:ext uri="{BB962C8B-B14F-4D97-AF65-F5344CB8AC3E}">
        <p14:creationId xmlns:p14="http://schemas.microsoft.com/office/powerpoint/2010/main" val="3132237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DE6EE42-A031-7E83-3DDC-6B65C80C8439}"/>
              </a:ext>
            </a:extLst>
          </p:cNvPr>
          <p:cNvSpPr/>
          <p:nvPr/>
        </p:nvSpPr>
        <p:spPr>
          <a:xfrm>
            <a:off x="10471517" y="1131510"/>
            <a:ext cx="739408" cy="2175630"/>
          </a:xfrm>
          <a:prstGeom prst="rect">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cs typeface="+mn-ea"/>
                <a:sym typeface="+mn-lt"/>
              </a:rPr>
              <a:t>模型调参</a:t>
            </a:r>
          </a:p>
        </p:txBody>
      </p:sp>
      <p:sp>
        <p:nvSpPr>
          <p:cNvPr id="3" name="文本框 2">
            <a:extLst>
              <a:ext uri="{FF2B5EF4-FFF2-40B4-BE49-F238E27FC236}">
                <a16:creationId xmlns:a16="http://schemas.microsoft.com/office/drawing/2014/main" id="{9C1A08A9-1266-2B97-617C-31403DD4EB1E}"/>
              </a:ext>
            </a:extLst>
          </p:cNvPr>
          <p:cNvSpPr txBox="1"/>
          <p:nvPr/>
        </p:nvSpPr>
        <p:spPr>
          <a:xfrm>
            <a:off x="981075" y="1019175"/>
            <a:ext cx="8620125" cy="2862322"/>
          </a:xfrm>
          <a:prstGeom prst="rect">
            <a:avLst/>
          </a:prstGeom>
          <a:noFill/>
        </p:spPr>
        <p:txBody>
          <a:bodyPr wrap="square" rtlCol="0">
            <a:spAutoFit/>
          </a:bodyPr>
          <a:lstStyle/>
          <a:p>
            <a:r>
              <a:rPr lang="zh-CN" altLang="en-US" dirty="0"/>
              <a:t>为了保证模型最为符合数据情况，现需要对要构建的模型进行参数调整。</a:t>
            </a:r>
            <a:endParaRPr lang="en-US" altLang="zh-CN" dirty="0"/>
          </a:p>
          <a:p>
            <a:r>
              <a:rPr lang="zh-CN" altLang="en-US" dirty="0"/>
              <a:t>需要参数调整的模型包括：随机森林回归、岭回归。</a:t>
            </a:r>
            <a:endParaRPr lang="en-US" altLang="zh-CN" dirty="0"/>
          </a:p>
          <a:p>
            <a:r>
              <a:rPr lang="zh-CN" altLang="en-US" dirty="0"/>
              <a:t>随机森林回归需要调节的参数主要包括：</a:t>
            </a:r>
            <a:r>
              <a:rPr lang="en-US" altLang="zh-CN" dirty="0" err="1"/>
              <a:t>n_estimators</a:t>
            </a:r>
            <a:r>
              <a:rPr lang="zh-CN" altLang="en-US" dirty="0"/>
              <a:t>（弱分类器的个数）、</a:t>
            </a:r>
            <a:r>
              <a:rPr lang="en-US" altLang="zh-CN" dirty="0" err="1"/>
              <a:t>max_depth</a:t>
            </a:r>
            <a:r>
              <a:rPr lang="zh-CN" altLang="en-US" dirty="0"/>
              <a:t>（决策树的深度）、</a:t>
            </a:r>
            <a:r>
              <a:rPr lang="en-US" altLang="zh-CN" dirty="0" err="1"/>
              <a:t>min_samples_split</a:t>
            </a:r>
            <a:r>
              <a:rPr lang="zh-CN" altLang="en-US" dirty="0"/>
              <a:t>（每个内部节点包含的最少的样本数）、</a:t>
            </a:r>
            <a:r>
              <a:rPr lang="en-US" altLang="zh-CN" dirty="0" err="1"/>
              <a:t>min_samples_leaf</a:t>
            </a:r>
            <a:r>
              <a:rPr lang="zh-CN" altLang="en-US" dirty="0"/>
              <a:t>（每个叶子结点包含的最少的样本数）。具体参数调整过程如下图组所示（由右往左依次是：</a:t>
            </a:r>
            <a:r>
              <a:rPr lang="en-US" altLang="zh-CN" dirty="0" err="1"/>
              <a:t>n_estimators</a:t>
            </a:r>
            <a:r>
              <a:rPr lang="zh-CN" altLang="en-US" dirty="0"/>
              <a:t>、</a:t>
            </a:r>
            <a:r>
              <a:rPr lang="en-US" altLang="zh-CN" dirty="0" err="1"/>
              <a:t>max_depth</a:t>
            </a:r>
            <a:r>
              <a:rPr lang="zh-CN" altLang="en-US" dirty="0"/>
              <a:t>、</a:t>
            </a:r>
            <a:r>
              <a:rPr lang="en-US" altLang="zh-CN" dirty="0" err="1"/>
              <a:t>min_samples_split</a:t>
            </a:r>
            <a:r>
              <a:rPr lang="zh-CN" altLang="en-US" dirty="0"/>
              <a:t>、</a:t>
            </a:r>
            <a:r>
              <a:rPr lang="en-US" altLang="zh-CN" dirty="0" err="1"/>
              <a:t>min_samples_leaf</a:t>
            </a:r>
            <a:r>
              <a:rPr lang="zh-CN" altLang="en-US" dirty="0"/>
              <a:t>）。</a:t>
            </a:r>
            <a:endParaRPr lang="en-US" altLang="zh-CN" dirty="0"/>
          </a:p>
          <a:p>
            <a:r>
              <a:rPr lang="zh-CN" altLang="en-US" dirty="0"/>
              <a:t>经过调整，并对参数进行网格搜索，得：</a:t>
            </a:r>
            <a:r>
              <a:rPr lang="en-US" altLang="zh-CN" dirty="0" err="1"/>
              <a:t>n_estimators</a:t>
            </a:r>
            <a:r>
              <a:rPr lang="en-US" altLang="zh-CN" dirty="0"/>
              <a:t>=137</a:t>
            </a:r>
            <a:r>
              <a:rPr lang="zh-CN" altLang="en-US" dirty="0"/>
              <a:t>、</a:t>
            </a:r>
            <a:r>
              <a:rPr lang="en-US" altLang="zh-CN" dirty="0" err="1"/>
              <a:t>max_depth</a:t>
            </a:r>
            <a:r>
              <a:rPr lang="en-US" altLang="zh-CN" dirty="0"/>
              <a:t> = 16</a:t>
            </a:r>
            <a:r>
              <a:rPr lang="zh-CN" altLang="en-US" dirty="0"/>
              <a:t>、</a:t>
            </a:r>
            <a:r>
              <a:rPr lang="en-US" altLang="zh-CN" dirty="0" err="1"/>
              <a:t>min_samples_split</a:t>
            </a:r>
            <a:r>
              <a:rPr lang="en-US" altLang="zh-CN" dirty="0"/>
              <a:t> =2</a:t>
            </a:r>
            <a:r>
              <a:rPr lang="zh-CN" altLang="en-US" dirty="0"/>
              <a:t>、</a:t>
            </a:r>
            <a:r>
              <a:rPr lang="en-US" altLang="zh-CN" dirty="0" err="1"/>
              <a:t>min_samples_leaf</a:t>
            </a:r>
            <a:r>
              <a:rPr lang="en-US" altLang="zh-CN" dirty="0"/>
              <a:t> =1</a:t>
            </a:r>
            <a:r>
              <a:rPr lang="zh-CN" altLang="en-US" dirty="0"/>
              <a:t>。</a:t>
            </a:r>
            <a:endParaRPr lang="en-US" altLang="zh-CN" dirty="0"/>
          </a:p>
          <a:p>
            <a:endParaRPr lang="zh-CN" altLang="en-US" dirty="0"/>
          </a:p>
        </p:txBody>
      </p:sp>
      <p:pic>
        <p:nvPicPr>
          <p:cNvPr id="4" name="图片 3">
            <a:extLst>
              <a:ext uri="{FF2B5EF4-FFF2-40B4-BE49-F238E27FC236}">
                <a16:creationId xmlns:a16="http://schemas.microsoft.com/office/drawing/2014/main" id="{1305472B-AA11-3DB0-AAD3-CF4999DF2916}"/>
              </a:ext>
            </a:extLst>
          </p:cNvPr>
          <p:cNvPicPr>
            <a:picLocks noChangeAspect="1"/>
          </p:cNvPicPr>
          <p:nvPr/>
        </p:nvPicPr>
        <p:blipFill>
          <a:blip r:embed="rId2"/>
          <a:stretch>
            <a:fillRect/>
          </a:stretch>
        </p:blipFill>
        <p:spPr>
          <a:xfrm>
            <a:off x="1" y="3642680"/>
            <a:ext cx="2857499" cy="1738946"/>
          </a:xfrm>
          <a:prstGeom prst="rect">
            <a:avLst/>
          </a:prstGeom>
        </p:spPr>
      </p:pic>
      <p:pic>
        <p:nvPicPr>
          <p:cNvPr id="5" name="图片 4">
            <a:extLst>
              <a:ext uri="{FF2B5EF4-FFF2-40B4-BE49-F238E27FC236}">
                <a16:creationId xmlns:a16="http://schemas.microsoft.com/office/drawing/2014/main" id="{0BA11A38-6D48-6BC2-C444-3151395CF2AD}"/>
              </a:ext>
            </a:extLst>
          </p:cNvPr>
          <p:cNvPicPr>
            <a:picLocks noChangeAspect="1"/>
          </p:cNvPicPr>
          <p:nvPr/>
        </p:nvPicPr>
        <p:blipFill>
          <a:blip r:embed="rId3"/>
          <a:stretch>
            <a:fillRect/>
          </a:stretch>
        </p:blipFill>
        <p:spPr>
          <a:xfrm>
            <a:off x="2575749" y="3762088"/>
            <a:ext cx="2857499" cy="1738947"/>
          </a:xfrm>
          <a:prstGeom prst="rect">
            <a:avLst/>
          </a:prstGeom>
        </p:spPr>
      </p:pic>
      <p:pic>
        <p:nvPicPr>
          <p:cNvPr id="6" name="图片 5">
            <a:extLst>
              <a:ext uri="{FF2B5EF4-FFF2-40B4-BE49-F238E27FC236}">
                <a16:creationId xmlns:a16="http://schemas.microsoft.com/office/drawing/2014/main" id="{C86670AC-D377-F3BF-498A-73FDDE5DCE05}"/>
              </a:ext>
            </a:extLst>
          </p:cNvPr>
          <p:cNvPicPr>
            <a:picLocks noChangeAspect="1"/>
          </p:cNvPicPr>
          <p:nvPr/>
        </p:nvPicPr>
        <p:blipFill>
          <a:blip r:embed="rId4"/>
          <a:stretch>
            <a:fillRect/>
          </a:stretch>
        </p:blipFill>
        <p:spPr>
          <a:xfrm>
            <a:off x="5223856" y="3716583"/>
            <a:ext cx="3069796" cy="1829956"/>
          </a:xfrm>
          <a:prstGeom prst="rect">
            <a:avLst/>
          </a:prstGeom>
        </p:spPr>
      </p:pic>
      <p:pic>
        <p:nvPicPr>
          <p:cNvPr id="7" name="图片 6">
            <a:extLst>
              <a:ext uri="{FF2B5EF4-FFF2-40B4-BE49-F238E27FC236}">
                <a16:creationId xmlns:a16="http://schemas.microsoft.com/office/drawing/2014/main" id="{C0263351-7F92-D78D-AE53-D2FC1CB9C9A7}"/>
              </a:ext>
            </a:extLst>
          </p:cNvPr>
          <p:cNvPicPr>
            <a:picLocks noChangeAspect="1"/>
          </p:cNvPicPr>
          <p:nvPr/>
        </p:nvPicPr>
        <p:blipFill>
          <a:blip r:embed="rId5"/>
          <a:stretch>
            <a:fillRect/>
          </a:stretch>
        </p:blipFill>
        <p:spPr>
          <a:xfrm>
            <a:off x="8265778" y="3716583"/>
            <a:ext cx="2700945" cy="1877731"/>
          </a:xfrm>
          <a:prstGeom prst="rect">
            <a:avLst/>
          </a:prstGeom>
        </p:spPr>
      </p:pic>
      <p:sp>
        <p:nvSpPr>
          <p:cNvPr id="8" name="文本框 7">
            <a:extLst>
              <a:ext uri="{FF2B5EF4-FFF2-40B4-BE49-F238E27FC236}">
                <a16:creationId xmlns:a16="http://schemas.microsoft.com/office/drawing/2014/main" id="{64F08764-609A-47F5-36F6-053B6C871C24}"/>
              </a:ext>
            </a:extLst>
          </p:cNvPr>
          <p:cNvSpPr txBox="1"/>
          <p:nvPr/>
        </p:nvSpPr>
        <p:spPr>
          <a:xfrm>
            <a:off x="1362075" y="5594314"/>
            <a:ext cx="9210675" cy="369332"/>
          </a:xfrm>
          <a:prstGeom prst="rect">
            <a:avLst/>
          </a:prstGeom>
          <a:noFill/>
        </p:spPr>
        <p:txBody>
          <a:bodyPr wrap="square" rtlCol="0">
            <a:spAutoFit/>
          </a:bodyPr>
          <a:lstStyle/>
          <a:p>
            <a:r>
              <a:rPr lang="zh-CN" altLang="en-US" dirty="0"/>
              <a:t>而对于岭回归，仅有</a:t>
            </a:r>
            <a:r>
              <a:rPr lang="en-US" altLang="zh-CN" dirty="0"/>
              <a:t>alpha</a:t>
            </a:r>
            <a:r>
              <a:rPr lang="zh-CN" altLang="en-US" dirty="0"/>
              <a:t>（控制参数）需要优化，经优化，结果为：</a:t>
            </a:r>
            <a:r>
              <a:rPr lang="en-US" altLang="zh-CN" dirty="0"/>
              <a:t>alpha=11</a:t>
            </a:r>
            <a:endParaRPr lang="zh-CN" altLang="en-US" dirty="0"/>
          </a:p>
        </p:txBody>
      </p:sp>
    </p:spTree>
    <p:extLst>
      <p:ext uri="{BB962C8B-B14F-4D97-AF65-F5344CB8AC3E}">
        <p14:creationId xmlns:p14="http://schemas.microsoft.com/office/powerpoint/2010/main" val="74862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7B93D581-9770-4C3F-915B-676A72665F17}"/>
              </a:ext>
            </a:extLst>
          </p:cNvPr>
          <p:cNvGrpSpPr/>
          <p:nvPr/>
        </p:nvGrpSpPr>
        <p:grpSpPr>
          <a:xfrm>
            <a:off x="-1691710" y="-2304740"/>
            <a:ext cx="17955869" cy="13898750"/>
            <a:chOff x="-1691710" y="-2304740"/>
            <a:chExt cx="17955869" cy="13898750"/>
          </a:xfrm>
        </p:grpSpPr>
        <p:sp>
          <p:nvSpPr>
            <p:cNvPr id="16" name="Circle">
              <a:extLst>
                <a:ext uri="{FF2B5EF4-FFF2-40B4-BE49-F238E27FC236}">
                  <a16:creationId xmlns:a16="http://schemas.microsoft.com/office/drawing/2014/main" id="{687DDF13-D173-4AAC-9EAF-6FD57FE248CE}"/>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7" name="Rectangle 19">
              <a:extLst>
                <a:ext uri="{FF2B5EF4-FFF2-40B4-BE49-F238E27FC236}">
                  <a16:creationId xmlns:a16="http://schemas.microsoft.com/office/drawing/2014/main" id="{A71D6A77-0F6F-42B0-AF0A-24F544C4E0E0}"/>
                </a:ext>
              </a:extLst>
            </p:cNvPr>
            <p:cNvSpPr/>
            <p:nvPr/>
          </p:nvSpPr>
          <p:spPr>
            <a:xfrm>
              <a:off x="4152214" y="175783"/>
              <a:ext cx="3995676" cy="469633"/>
            </a:xfrm>
            <a:prstGeom prst="rect">
              <a:avLst/>
            </a:prstGeom>
          </p:spPr>
          <p:txBody>
            <a:bodyPr wrap="none" lIns="0" tIns="0" rIns="0" bIns="0">
              <a:noAutofit/>
            </a:bodyPr>
            <a:lstStyle/>
            <a:p>
              <a:pPr algn="ctr"/>
              <a:endParaRPr lang="zh-CN" altLang="en-US" sz="2000" b="1" spc="1200" dirty="0">
                <a:solidFill>
                  <a:schemeClr val="bg1"/>
                </a:solidFill>
                <a:cs typeface="+mn-ea"/>
                <a:sym typeface="+mn-lt"/>
              </a:endParaRPr>
            </a:p>
          </p:txBody>
        </p:sp>
        <p:sp>
          <p:nvSpPr>
            <p:cNvPr id="18" name="Circle">
              <a:extLst>
                <a:ext uri="{FF2B5EF4-FFF2-40B4-BE49-F238E27FC236}">
                  <a16:creationId xmlns:a16="http://schemas.microsoft.com/office/drawing/2014/main" id="{B902650D-4886-4CDF-A869-C2F0AC46A5AA}"/>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19" name="Circle">
              <a:extLst>
                <a:ext uri="{FF2B5EF4-FFF2-40B4-BE49-F238E27FC236}">
                  <a16:creationId xmlns:a16="http://schemas.microsoft.com/office/drawing/2014/main" id="{AC0F0029-9634-472C-96D7-C63AD99919DE}"/>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20" name="Circle">
              <a:extLst>
                <a:ext uri="{FF2B5EF4-FFF2-40B4-BE49-F238E27FC236}">
                  <a16:creationId xmlns:a16="http://schemas.microsoft.com/office/drawing/2014/main" id="{3F631F1C-4E81-46EC-A900-8937DECA9049}"/>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pic>
        <p:nvPicPr>
          <p:cNvPr id="22" name="图片 21">
            <a:extLst>
              <a:ext uri="{FF2B5EF4-FFF2-40B4-BE49-F238E27FC236}">
                <a16:creationId xmlns:a16="http://schemas.microsoft.com/office/drawing/2014/main" id="{6A7E0D60-4600-0F24-0A62-88DF6B597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91397"/>
            <a:ext cx="4778477" cy="3114161"/>
          </a:xfrm>
          <a:prstGeom prst="rect">
            <a:avLst/>
          </a:prstGeom>
        </p:spPr>
      </p:pic>
      <p:sp>
        <p:nvSpPr>
          <p:cNvPr id="8" name="文本框 7">
            <a:extLst>
              <a:ext uri="{FF2B5EF4-FFF2-40B4-BE49-F238E27FC236}">
                <a16:creationId xmlns:a16="http://schemas.microsoft.com/office/drawing/2014/main" id="{800194EB-2B5B-5EED-A0D5-2F2728EBC97B}"/>
              </a:ext>
            </a:extLst>
          </p:cNvPr>
          <p:cNvSpPr txBox="1"/>
          <p:nvPr/>
        </p:nvSpPr>
        <p:spPr>
          <a:xfrm>
            <a:off x="4778477" y="308741"/>
            <a:ext cx="2704825" cy="584775"/>
          </a:xfrm>
          <a:prstGeom prst="rect">
            <a:avLst/>
          </a:prstGeom>
          <a:noFill/>
        </p:spPr>
        <p:txBody>
          <a:bodyPr wrap="square" rtlCol="0">
            <a:spAutoFit/>
          </a:bodyPr>
          <a:lstStyle/>
          <a:p>
            <a:r>
              <a:rPr lang="zh-CN" altLang="en-US" sz="3200" b="1" dirty="0">
                <a:solidFill>
                  <a:schemeClr val="bg1"/>
                </a:solidFill>
              </a:rPr>
              <a:t>简单线性回归</a:t>
            </a:r>
          </a:p>
        </p:txBody>
      </p:sp>
      <p:pic>
        <p:nvPicPr>
          <p:cNvPr id="10" name="图片 9">
            <a:extLst>
              <a:ext uri="{FF2B5EF4-FFF2-40B4-BE49-F238E27FC236}">
                <a16:creationId xmlns:a16="http://schemas.microsoft.com/office/drawing/2014/main" id="{25169879-8294-3B4C-39EA-A5898525BA1D}"/>
              </a:ext>
            </a:extLst>
          </p:cNvPr>
          <p:cNvPicPr>
            <a:picLocks noChangeAspect="1"/>
          </p:cNvPicPr>
          <p:nvPr/>
        </p:nvPicPr>
        <p:blipFill>
          <a:blip r:embed="rId4"/>
          <a:stretch>
            <a:fillRect/>
          </a:stretch>
        </p:blipFill>
        <p:spPr>
          <a:xfrm>
            <a:off x="85411" y="3707837"/>
            <a:ext cx="4693065" cy="2974380"/>
          </a:xfrm>
          <a:prstGeom prst="rect">
            <a:avLst/>
          </a:prstGeom>
        </p:spPr>
      </p:pic>
      <p:sp>
        <p:nvSpPr>
          <p:cNvPr id="11" name="文本框 10">
            <a:extLst>
              <a:ext uri="{FF2B5EF4-FFF2-40B4-BE49-F238E27FC236}">
                <a16:creationId xmlns:a16="http://schemas.microsoft.com/office/drawing/2014/main" id="{F9121960-6B9B-6574-1773-D7840171BE02}"/>
              </a:ext>
            </a:extLst>
          </p:cNvPr>
          <p:cNvSpPr txBox="1"/>
          <p:nvPr/>
        </p:nvSpPr>
        <p:spPr>
          <a:xfrm>
            <a:off x="5714406" y="1510362"/>
            <a:ext cx="4866967" cy="4154984"/>
          </a:xfrm>
          <a:prstGeom prst="rect">
            <a:avLst/>
          </a:prstGeom>
          <a:noFill/>
        </p:spPr>
        <p:txBody>
          <a:bodyPr wrap="square" rtlCol="0">
            <a:spAutoFit/>
          </a:bodyPr>
          <a:lstStyle/>
          <a:p>
            <a:r>
              <a:rPr lang="zh-CN" altLang="en-US" sz="2400" dirty="0"/>
              <a:t>通过使用训练数据集对模型进行训练，然后用检测数据集对模型进行检验，模型得分为：</a:t>
            </a:r>
            <a:r>
              <a:rPr lang="en-US" altLang="zh-CN" sz="2400" dirty="0"/>
              <a:t>0.90</a:t>
            </a:r>
            <a:r>
              <a:rPr lang="zh-CN" altLang="en-US" sz="2400" dirty="0"/>
              <a:t>，同时计算出模型的拟合程度，结果如右边图组所示</a:t>
            </a:r>
            <a:endParaRPr lang="en-US" altLang="zh-CN" sz="2400" dirty="0"/>
          </a:p>
          <a:p>
            <a:r>
              <a:rPr lang="zh-CN" altLang="en-US" sz="2400" dirty="0"/>
              <a:t>模型得分接近</a:t>
            </a:r>
            <a:r>
              <a:rPr lang="en-US" altLang="zh-CN" sz="2400" dirty="0"/>
              <a:t>1</a:t>
            </a:r>
            <a:r>
              <a:rPr lang="zh-CN" altLang="en-US" sz="2400" dirty="0"/>
              <a:t>，说明训练模型的效果良好，同时结合拟合效果图，当样本量大于</a:t>
            </a:r>
            <a:r>
              <a:rPr lang="en-US" altLang="zh-CN" sz="2400" dirty="0"/>
              <a:t>800</a:t>
            </a:r>
            <a:r>
              <a:rPr lang="zh-CN" altLang="en-US" sz="2400" dirty="0"/>
              <a:t>时，拟合效果近乎完美。但是，测试数据集的拟合程度存在一定波动性，说明拟合效果存在不稳定。</a:t>
            </a:r>
          </a:p>
        </p:txBody>
      </p:sp>
    </p:spTree>
    <p:extLst>
      <p:ext uri="{BB962C8B-B14F-4D97-AF65-F5344CB8AC3E}">
        <p14:creationId xmlns:p14="http://schemas.microsoft.com/office/powerpoint/2010/main" val="22087778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FF582BF2-CBEB-9B90-CE6C-06C05B3654BC}"/>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pic>
        <p:nvPicPr>
          <p:cNvPr id="3" name="图片 2">
            <a:extLst>
              <a:ext uri="{FF2B5EF4-FFF2-40B4-BE49-F238E27FC236}">
                <a16:creationId xmlns:a16="http://schemas.microsoft.com/office/drawing/2014/main" id="{CEC4505A-B0E7-28CC-245D-C328A065CD6A}"/>
              </a:ext>
            </a:extLst>
          </p:cNvPr>
          <p:cNvPicPr>
            <a:picLocks noChangeAspect="1"/>
          </p:cNvPicPr>
          <p:nvPr/>
        </p:nvPicPr>
        <p:blipFill>
          <a:blip r:embed="rId2"/>
          <a:stretch>
            <a:fillRect/>
          </a:stretch>
        </p:blipFill>
        <p:spPr>
          <a:xfrm>
            <a:off x="1" y="1317129"/>
            <a:ext cx="5029635" cy="2752065"/>
          </a:xfrm>
          <a:prstGeom prst="rect">
            <a:avLst/>
          </a:prstGeom>
        </p:spPr>
      </p:pic>
      <p:pic>
        <p:nvPicPr>
          <p:cNvPr id="4" name="图片 3">
            <a:extLst>
              <a:ext uri="{FF2B5EF4-FFF2-40B4-BE49-F238E27FC236}">
                <a16:creationId xmlns:a16="http://schemas.microsoft.com/office/drawing/2014/main" id="{33AE64D1-1292-3723-B24E-4C9F615A1CB7}"/>
              </a:ext>
            </a:extLst>
          </p:cNvPr>
          <p:cNvPicPr>
            <a:picLocks noChangeAspect="1"/>
          </p:cNvPicPr>
          <p:nvPr/>
        </p:nvPicPr>
        <p:blipFill>
          <a:blip r:embed="rId3"/>
          <a:stretch>
            <a:fillRect/>
          </a:stretch>
        </p:blipFill>
        <p:spPr>
          <a:xfrm>
            <a:off x="0" y="4069194"/>
            <a:ext cx="5029636" cy="2788805"/>
          </a:xfrm>
          <a:prstGeom prst="rect">
            <a:avLst/>
          </a:prstGeom>
        </p:spPr>
      </p:pic>
      <p:sp>
        <p:nvSpPr>
          <p:cNvPr id="5" name="文本框 4">
            <a:extLst>
              <a:ext uri="{FF2B5EF4-FFF2-40B4-BE49-F238E27FC236}">
                <a16:creationId xmlns:a16="http://schemas.microsoft.com/office/drawing/2014/main" id="{556CAAD4-D319-FB60-9338-1C997348BA71}"/>
              </a:ext>
            </a:extLst>
          </p:cNvPr>
          <p:cNvSpPr txBox="1"/>
          <p:nvPr/>
        </p:nvSpPr>
        <p:spPr>
          <a:xfrm>
            <a:off x="4714875" y="152400"/>
            <a:ext cx="3810000" cy="584775"/>
          </a:xfrm>
          <a:prstGeom prst="rect">
            <a:avLst/>
          </a:prstGeom>
          <a:noFill/>
        </p:spPr>
        <p:txBody>
          <a:bodyPr wrap="square" rtlCol="0">
            <a:spAutoFit/>
          </a:bodyPr>
          <a:lstStyle/>
          <a:p>
            <a:r>
              <a:rPr lang="zh-CN" altLang="en-US" sz="3200" dirty="0">
                <a:solidFill>
                  <a:schemeClr val="bg1"/>
                </a:solidFill>
              </a:rPr>
              <a:t>随机森林回归</a:t>
            </a:r>
          </a:p>
        </p:txBody>
      </p:sp>
      <p:sp>
        <p:nvSpPr>
          <p:cNvPr id="6" name="文本框 5">
            <a:extLst>
              <a:ext uri="{FF2B5EF4-FFF2-40B4-BE49-F238E27FC236}">
                <a16:creationId xmlns:a16="http://schemas.microsoft.com/office/drawing/2014/main" id="{66EE3162-4B77-19CF-D330-76FF80A15A50}"/>
              </a:ext>
            </a:extLst>
          </p:cNvPr>
          <p:cNvSpPr txBox="1"/>
          <p:nvPr/>
        </p:nvSpPr>
        <p:spPr>
          <a:xfrm>
            <a:off x="6093439" y="1733550"/>
            <a:ext cx="5250836" cy="3785652"/>
          </a:xfrm>
          <a:prstGeom prst="rect">
            <a:avLst/>
          </a:prstGeom>
          <a:noFill/>
        </p:spPr>
        <p:txBody>
          <a:bodyPr wrap="square" rtlCol="0">
            <a:spAutoFit/>
          </a:bodyPr>
          <a:lstStyle/>
          <a:p>
            <a:r>
              <a:rPr lang="zh-CN" altLang="en-US" sz="2400" dirty="0"/>
              <a:t>通过训练数据集训练模型并带入到检测数据集中，模型得分为：</a:t>
            </a:r>
            <a:r>
              <a:rPr lang="en-US" altLang="zh-CN" sz="2400" dirty="0"/>
              <a:t>0.89</a:t>
            </a:r>
            <a:r>
              <a:rPr lang="zh-CN" altLang="en-US" sz="2400" dirty="0"/>
              <a:t>，同时得出了随机森林回归的拟合程度图，具体结果如右图组所示</a:t>
            </a:r>
            <a:endParaRPr lang="en-US" altLang="zh-CN" sz="2400" dirty="0"/>
          </a:p>
          <a:p>
            <a:r>
              <a:rPr lang="zh-CN" altLang="en-US" sz="2400" dirty="0"/>
              <a:t>随机森林回归模型得分在参数优化后也十分高，但拟合优度却不太理想：当样本量较大时，测试数据集的预测精度显著低于训练数据集的预测精度，这说明随机森林回归模型在参数优化后存在较为明显的过拟合。</a:t>
            </a:r>
          </a:p>
        </p:txBody>
      </p:sp>
    </p:spTree>
    <p:extLst>
      <p:ext uri="{BB962C8B-B14F-4D97-AF65-F5344CB8AC3E}">
        <p14:creationId xmlns:p14="http://schemas.microsoft.com/office/powerpoint/2010/main" val="2290374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20BA3643-83F4-B7F2-53E5-234DFAACF350}"/>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3" name="文本框 2">
            <a:extLst>
              <a:ext uri="{FF2B5EF4-FFF2-40B4-BE49-F238E27FC236}">
                <a16:creationId xmlns:a16="http://schemas.microsoft.com/office/drawing/2014/main" id="{9BF5B710-A8D6-3129-5FD4-0928C4422274}"/>
              </a:ext>
            </a:extLst>
          </p:cNvPr>
          <p:cNvSpPr txBox="1"/>
          <p:nvPr/>
        </p:nvSpPr>
        <p:spPr>
          <a:xfrm>
            <a:off x="5276850" y="133350"/>
            <a:ext cx="3095625" cy="646331"/>
          </a:xfrm>
          <a:prstGeom prst="rect">
            <a:avLst/>
          </a:prstGeom>
          <a:noFill/>
        </p:spPr>
        <p:txBody>
          <a:bodyPr wrap="square" rtlCol="0">
            <a:spAutoFit/>
          </a:bodyPr>
          <a:lstStyle/>
          <a:p>
            <a:r>
              <a:rPr lang="zh-CN" altLang="en-US" sz="3600" dirty="0">
                <a:solidFill>
                  <a:schemeClr val="bg1"/>
                </a:solidFill>
              </a:rPr>
              <a:t>岭回归</a:t>
            </a:r>
          </a:p>
        </p:txBody>
      </p:sp>
      <p:pic>
        <p:nvPicPr>
          <p:cNvPr id="5" name="图片 4">
            <a:extLst>
              <a:ext uri="{FF2B5EF4-FFF2-40B4-BE49-F238E27FC236}">
                <a16:creationId xmlns:a16="http://schemas.microsoft.com/office/drawing/2014/main" id="{25C04F8B-52C7-BFE1-A1F1-1313F99F2FDC}"/>
              </a:ext>
            </a:extLst>
          </p:cNvPr>
          <p:cNvPicPr>
            <a:picLocks noChangeAspect="1"/>
          </p:cNvPicPr>
          <p:nvPr/>
        </p:nvPicPr>
        <p:blipFill>
          <a:blip r:embed="rId2"/>
          <a:stretch>
            <a:fillRect/>
          </a:stretch>
        </p:blipFill>
        <p:spPr>
          <a:xfrm>
            <a:off x="0" y="1015036"/>
            <a:ext cx="5243014" cy="2911322"/>
          </a:xfrm>
          <a:prstGeom prst="rect">
            <a:avLst/>
          </a:prstGeom>
        </p:spPr>
      </p:pic>
      <p:pic>
        <p:nvPicPr>
          <p:cNvPr id="6" name="图片 5">
            <a:extLst>
              <a:ext uri="{FF2B5EF4-FFF2-40B4-BE49-F238E27FC236}">
                <a16:creationId xmlns:a16="http://schemas.microsoft.com/office/drawing/2014/main" id="{A0702C1E-4E88-2A72-A7EA-F5F829863B21}"/>
              </a:ext>
            </a:extLst>
          </p:cNvPr>
          <p:cNvPicPr>
            <a:picLocks noChangeAspect="1"/>
          </p:cNvPicPr>
          <p:nvPr/>
        </p:nvPicPr>
        <p:blipFill>
          <a:blip r:embed="rId3"/>
          <a:stretch>
            <a:fillRect/>
          </a:stretch>
        </p:blipFill>
        <p:spPr>
          <a:xfrm>
            <a:off x="0" y="3926358"/>
            <a:ext cx="5243014" cy="2931642"/>
          </a:xfrm>
          <a:prstGeom prst="rect">
            <a:avLst/>
          </a:prstGeom>
        </p:spPr>
      </p:pic>
      <p:sp>
        <p:nvSpPr>
          <p:cNvPr id="7" name="文本框 6">
            <a:extLst>
              <a:ext uri="{FF2B5EF4-FFF2-40B4-BE49-F238E27FC236}">
                <a16:creationId xmlns:a16="http://schemas.microsoft.com/office/drawing/2014/main" id="{15F4070B-EDC7-4547-850C-68B91BEE0859}"/>
              </a:ext>
            </a:extLst>
          </p:cNvPr>
          <p:cNvSpPr txBox="1"/>
          <p:nvPr/>
        </p:nvSpPr>
        <p:spPr>
          <a:xfrm>
            <a:off x="6000750" y="1485900"/>
            <a:ext cx="5486400" cy="3539430"/>
          </a:xfrm>
          <a:prstGeom prst="rect">
            <a:avLst/>
          </a:prstGeom>
          <a:noFill/>
        </p:spPr>
        <p:txBody>
          <a:bodyPr wrap="square" rtlCol="0">
            <a:spAutoFit/>
          </a:bodyPr>
          <a:lstStyle/>
          <a:p>
            <a:r>
              <a:rPr lang="zh-CN" altLang="en-US" sz="2800" dirty="0"/>
              <a:t>模型得分与拟合结果如右边图所示，模型得分依旧很高，同时在拟合程度上，当样本量足够大时，测试集预测精度与训练集预测精度基本相当，且样本量较小时训练数据集与测试数据集的预测精度不存在反差特别大，说明拟合效果良好。</a:t>
            </a:r>
          </a:p>
        </p:txBody>
      </p:sp>
    </p:spTree>
    <p:extLst>
      <p:ext uri="{BB962C8B-B14F-4D97-AF65-F5344CB8AC3E}">
        <p14:creationId xmlns:p14="http://schemas.microsoft.com/office/powerpoint/2010/main" val="1132158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02CFC1B4-26D9-A1E9-8CEE-C3899CEF9DD2}"/>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4" name="文本框 3">
            <a:extLst>
              <a:ext uri="{FF2B5EF4-FFF2-40B4-BE49-F238E27FC236}">
                <a16:creationId xmlns:a16="http://schemas.microsoft.com/office/drawing/2014/main" id="{C4686221-FC9B-236B-727D-452181EBA091}"/>
              </a:ext>
            </a:extLst>
          </p:cNvPr>
          <p:cNvSpPr txBox="1"/>
          <p:nvPr/>
        </p:nvSpPr>
        <p:spPr>
          <a:xfrm>
            <a:off x="1533525" y="1724025"/>
            <a:ext cx="9144000" cy="3323987"/>
          </a:xfrm>
          <a:prstGeom prst="rect">
            <a:avLst/>
          </a:prstGeom>
          <a:noFill/>
        </p:spPr>
        <p:txBody>
          <a:bodyPr wrap="square" rtlCol="0">
            <a:spAutoFit/>
          </a:bodyPr>
          <a:lstStyle/>
          <a:p>
            <a:r>
              <a:rPr lang="zh-CN" altLang="en-US" sz="3200" dirty="0"/>
              <a:t>三个模型得分均在</a:t>
            </a:r>
            <a:r>
              <a:rPr lang="en-US" altLang="zh-CN" sz="3200" dirty="0"/>
              <a:t>0.9</a:t>
            </a:r>
            <a:r>
              <a:rPr lang="zh-CN" altLang="en-US" sz="3200" dirty="0"/>
              <a:t>左右，预测效果均为良好。但是简单线性回归测试数据集的预测精度起伏不定，随机森林回归存在过拟合，而岭回归则在拟合上没有太大偏差，因此，选择岭回归模型用于后面</a:t>
            </a:r>
            <a:r>
              <a:rPr lang="en-US" altLang="zh-CN" sz="3200" dirty="0" err="1"/>
              <a:t>test_data</a:t>
            </a:r>
            <a:r>
              <a:rPr lang="zh-CN" altLang="en-US" sz="3200" dirty="0"/>
              <a:t>数据集的房价预测。预测结果保存在附属文件</a:t>
            </a:r>
            <a:r>
              <a:rPr lang="en-US" altLang="zh-CN" sz="3200" dirty="0"/>
              <a:t>submission.csv</a:t>
            </a:r>
            <a:r>
              <a:rPr lang="zh-CN" altLang="en-US" sz="3200" dirty="0"/>
              <a:t>中。</a:t>
            </a:r>
          </a:p>
          <a:p>
            <a:endParaRPr lang="zh-CN" altLang="en-US" dirty="0"/>
          </a:p>
        </p:txBody>
      </p:sp>
    </p:spTree>
    <p:extLst>
      <p:ext uri="{BB962C8B-B14F-4D97-AF65-F5344CB8AC3E}">
        <p14:creationId xmlns:p14="http://schemas.microsoft.com/office/powerpoint/2010/main" val="1108924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FF43C4D-2CB9-E888-04CD-2C58D6AE069C}"/>
              </a:ext>
            </a:extLst>
          </p:cNvPr>
          <p:cNvPicPr>
            <a:picLocks noChangeAspect="1"/>
          </p:cNvPicPr>
          <p:nvPr/>
        </p:nvPicPr>
        <p:blipFill>
          <a:blip r:embed="rId3"/>
          <a:stretch>
            <a:fillRect/>
          </a:stretch>
        </p:blipFill>
        <p:spPr>
          <a:xfrm>
            <a:off x="1996" y="0"/>
            <a:ext cx="12190003" cy="6858000"/>
          </a:xfrm>
          <a:prstGeom prst="rect">
            <a:avLst/>
          </a:prstGeom>
        </p:spPr>
      </p:pic>
      <p:sp>
        <p:nvSpPr>
          <p:cNvPr id="4" name="矩形 3">
            <a:extLst>
              <a:ext uri="{FF2B5EF4-FFF2-40B4-BE49-F238E27FC236}">
                <a16:creationId xmlns:a16="http://schemas.microsoft.com/office/drawing/2014/main" id="{2CB2A64C-53C0-43F8-8453-D6E00F23C065}"/>
              </a:ext>
            </a:extLst>
          </p:cNvPr>
          <p:cNvSpPr/>
          <p:nvPr/>
        </p:nvSpPr>
        <p:spPr>
          <a:xfrm>
            <a:off x="4102037" y="2187301"/>
            <a:ext cx="3929444" cy="6324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Circle">
            <a:extLst>
              <a:ext uri="{FF2B5EF4-FFF2-40B4-BE49-F238E27FC236}">
                <a16:creationId xmlns:a16="http://schemas.microsoft.com/office/drawing/2014/main" id="{CA7AB2D8-B3D8-2C49-94E8-1DABE6FF085E}"/>
              </a:ext>
            </a:extLst>
          </p:cNvPr>
          <p:cNvSpPr/>
          <p:nvPr/>
        </p:nvSpPr>
        <p:spPr>
          <a:xfrm>
            <a:off x="5478565" y="1848157"/>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7" name="Circle">
            <a:extLst>
              <a:ext uri="{FF2B5EF4-FFF2-40B4-BE49-F238E27FC236}">
                <a16:creationId xmlns:a16="http://schemas.microsoft.com/office/drawing/2014/main" id="{D2C6A3EB-9883-124D-8354-91CE1438CE63}"/>
              </a:ext>
            </a:extLst>
          </p:cNvPr>
          <p:cNvSpPr/>
          <p:nvPr/>
        </p:nvSpPr>
        <p:spPr>
          <a:xfrm>
            <a:off x="-2378339" y="3877407"/>
            <a:ext cx="4756678" cy="4756676"/>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8" name="Circle">
            <a:extLst>
              <a:ext uri="{FF2B5EF4-FFF2-40B4-BE49-F238E27FC236}">
                <a16:creationId xmlns:a16="http://schemas.microsoft.com/office/drawing/2014/main" id="{8E202AAD-9CCC-324E-B134-6B8CC79BA8F5}"/>
              </a:ext>
            </a:extLst>
          </p:cNvPr>
          <p:cNvSpPr/>
          <p:nvPr/>
        </p:nvSpPr>
        <p:spPr>
          <a:xfrm>
            <a:off x="-2636640" y="3619104"/>
            <a:ext cx="5273280" cy="5273280"/>
          </a:xfrm>
          <a:prstGeom prst="ellipse">
            <a:avLst/>
          </a:prstGeom>
          <a:ln w="12700">
            <a:solidFill>
              <a:schemeClr val="bg1">
                <a:lumMod val="65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9" name="Circle">
            <a:extLst>
              <a:ext uri="{FF2B5EF4-FFF2-40B4-BE49-F238E27FC236}">
                <a16:creationId xmlns:a16="http://schemas.microsoft.com/office/drawing/2014/main" id="{74BC7569-8284-8F43-B658-A2D402AB3474}"/>
              </a:ext>
            </a:extLst>
          </p:cNvPr>
          <p:cNvSpPr/>
          <p:nvPr/>
        </p:nvSpPr>
        <p:spPr>
          <a:xfrm>
            <a:off x="2283503" y="5025416"/>
            <a:ext cx="276662" cy="27666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2" name="文本框 1">
            <a:extLst>
              <a:ext uri="{FF2B5EF4-FFF2-40B4-BE49-F238E27FC236}">
                <a16:creationId xmlns:a16="http://schemas.microsoft.com/office/drawing/2014/main" id="{22A032D6-2D46-4096-AB34-10C5F342AE00}"/>
              </a:ext>
            </a:extLst>
          </p:cNvPr>
          <p:cNvSpPr txBox="1"/>
          <p:nvPr/>
        </p:nvSpPr>
        <p:spPr>
          <a:xfrm>
            <a:off x="3207101" y="2164041"/>
            <a:ext cx="5719316" cy="132343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8000" b="1" dirty="0">
                <a:solidFill>
                  <a:schemeClr val="tx1">
                    <a:lumMod val="75000"/>
                    <a:lumOff val="25000"/>
                  </a:schemeClr>
                </a:solidFill>
                <a:effectLst>
                  <a:outerShdw blurRad="63500" sx="102000" sy="102000" algn="ctr" rotWithShape="0">
                    <a:schemeClr val="bg1">
                      <a:alpha val="20000"/>
                    </a:schemeClr>
                  </a:outerShdw>
                </a:effectLst>
                <a:cs typeface="+mn-ea"/>
                <a:sym typeface="+mn-lt"/>
              </a:rPr>
              <a:t>谢谢观看</a:t>
            </a:r>
            <a:endParaRPr kumimoji="0" lang="zh-CN" altLang="en-US" sz="8000" b="1" i="0" u="none" strike="noStrike" kern="1200" cap="none" spc="0" normalizeH="0" baseline="0" noProof="0" dirty="0">
              <a:ln>
                <a:noFill/>
              </a:ln>
              <a:solidFill>
                <a:schemeClr val="tx1">
                  <a:lumMod val="75000"/>
                  <a:lumOff val="25000"/>
                </a:schemeClr>
              </a:solidFill>
              <a:effectLst>
                <a:outerShdw blurRad="63500" sx="102000" sy="102000" algn="ctr" rotWithShape="0">
                  <a:schemeClr val="bg1">
                    <a:alpha val="20000"/>
                  </a:schemeClr>
                </a:outerShdw>
              </a:effectLst>
              <a:uLnTx/>
              <a:uFillTx/>
              <a:cs typeface="+mn-ea"/>
              <a:sym typeface="+mn-lt"/>
            </a:endParaRPr>
          </a:p>
        </p:txBody>
      </p:sp>
      <p:sp>
        <p:nvSpPr>
          <p:cNvPr id="3" name="文本框 2">
            <a:extLst>
              <a:ext uri="{FF2B5EF4-FFF2-40B4-BE49-F238E27FC236}">
                <a16:creationId xmlns:a16="http://schemas.microsoft.com/office/drawing/2014/main" id="{AE0B2119-C049-4AE4-854D-E995620009F0}"/>
              </a:ext>
            </a:extLst>
          </p:cNvPr>
          <p:cNvSpPr txBox="1"/>
          <p:nvPr/>
        </p:nvSpPr>
        <p:spPr>
          <a:xfrm>
            <a:off x="3265582" y="3351814"/>
            <a:ext cx="5660836" cy="707886"/>
          </a:xfrm>
          <a:prstGeom prst="rect">
            <a:avLst/>
          </a:prstGeom>
          <a:noFill/>
        </p:spPr>
        <p:txBody>
          <a:bodyPr wrap="square" rtlCol="0">
            <a:spAutoFit/>
          </a:bodyPr>
          <a:lstStyle/>
          <a:p>
            <a:pPr algn="dist"/>
            <a:r>
              <a:rPr lang="en-US" altLang="zh-CN" sz="4000" dirty="0">
                <a:solidFill>
                  <a:schemeClr val="bg1">
                    <a:lumMod val="85000"/>
                  </a:schemeClr>
                </a:solidFill>
                <a:cs typeface="+mn-ea"/>
                <a:sym typeface="+mn-lt"/>
              </a:rPr>
              <a:t>THANK</a:t>
            </a:r>
            <a:r>
              <a:rPr lang="zh-CN" altLang="en-US" sz="4000" dirty="0">
                <a:solidFill>
                  <a:schemeClr val="bg1">
                    <a:lumMod val="85000"/>
                  </a:schemeClr>
                </a:solidFill>
                <a:cs typeface="+mn-ea"/>
                <a:sym typeface="+mn-lt"/>
              </a:rPr>
              <a:t> </a:t>
            </a:r>
            <a:r>
              <a:rPr lang="en-US" altLang="zh-CN" sz="4000" dirty="0">
                <a:solidFill>
                  <a:schemeClr val="bg1">
                    <a:lumMod val="85000"/>
                  </a:schemeClr>
                </a:solidFill>
                <a:cs typeface="+mn-ea"/>
                <a:sym typeface="+mn-lt"/>
              </a:rPr>
              <a:t>YOU</a:t>
            </a:r>
            <a:endParaRPr lang="zh-CN" altLang="en-US" sz="4000" dirty="0">
              <a:solidFill>
                <a:schemeClr val="bg1">
                  <a:lumMod val="85000"/>
                </a:schemeClr>
              </a:solidFill>
              <a:cs typeface="+mn-ea"/>
              <a:sym typeface="+mn-lt"/>
            </a:endParaRPr>
          </a:p>
        </p:txBody>
      </p:sp>
      <p:sp>
        <p:nvSpPr>
          <p:cNvPr id="5" name="矩形: 圆角 6">
            <a:extLst>
              <a:ext uri="{FF2B5EF4-FFF2-40B4-BE49-F238E27FC236}">
                <a16:creationId xmlns:a16="http://schemas.microsoft.com/office/drawing/2014/main" id="{45BC7CB0-3201-4772-B394-01F3093EF163}"/>
              </a:ext>
            </a:extLst>
          </p:cNvPr>
          <p:cNvSpPr/>
          <p:nvPr/>
        </p:nvSpPr>
        <p:spPr>
          <a:xfrm>
            <a:off x="5265123" y="4304069"/>
            <a:ext cx="1603272" cy="443185"/>
          </a:xfrm>
          <a:prstGeom prst="round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10" name="Circle">
            <a:extLst>
              <a:ext uri="{FF2B5EF4-FFF2-40B4-BE49-F238E27FC236}">
                <a16:creationId xmlns:a16="http://schemas.microsoft.com/office/drawing/2014/main" id="{B690897F-E19B-A141-B443-F20A9D1880C1}"/>
              </a:ext>
            </a:extLst>
          </p:cNvPr>
          <p:cNvSpPr/>
          <p:nvPr/>
        </p:nvSpPr>
        <p:spPr>
          <a:xfrm>
            <a:off x="9306807" y="-1933120"/>
            <a:ext cx="4966380" cy="4966380"/>
          </a:xfrm>
          <a:prstGeom prst="ellipse">
            <a:avLst/>
          </a:prstGeom>
          <a:ln w="12700">
            <a:solidFill>
              <a:schemeClr val="bg1">
                <a:lumMod val="65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11" name="Circle">
            <a:extLst>
              <a:ext uri="{FF2B5EF4-FFF2-40B4-BE49-F238E27FC236}">
                <a16:creationId xmlns:a16="http://schemas.microsoft.com/office/drawing/2014/main" id="{F9634B96-C333-6541-B9A3-305BF31E6D72}"/>
              </a:ext>
            </a:extLst>
          </p:cNvPr>
          <p:cNvSpPr/>
          <p:nvPr/>
        </p:nvSpPr>
        <p:spPr>
          <a:xfrm>
            <a:off x="10066071" y="-1173856"/>
            <a:ext cx="3447852" cy="3447854"/>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2" name="Circle">
            <a:extLst>
              <a:ext uri="{FF2B5EF4-FFF2-40B4-BE49-F238E27FC236}">
                <a16:creationId xmlns:a16="http://schemas.microsoft.com/office/drawing/2014/main" id="{A81F429A-297C-C247-B8D4-52B9A3A69FA6}"/>
              </a:ext>
            </a:extLst>
          </p:cNvPr>
          <p:cNvSpPr/>
          <p:nvPr/>
        </p:nvSpPr>
        <p:spPr>
          <a:xfrm>
            <a:off x="9143937" y="518393"/>
            <a:ext cx="325740" cy="325740"/>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4" name="Circle">
            <a:extLst>
              <a:ext uri="{FF2B5EF4-FFF2-40B4-BE49-F238E27FC236}">
                <a16:creationId xmlns:a16="http://schemas.microsoft.com/office/drawing/2014/main" id="{46D1C636-87A4-5142-9FEC-CB66F0639830}"/>
              </a:ext>
            </a:extLst>
          </p:cNvPr>
          <p:cNvSpPr/>
          <p:nvPr/>
        </p:nvSpPr>
        <p:spPr>
          <a:xfrm>
            <a:off x="-741292" y="-1495921"/>
            <a:ext cx="3377931" cy="3377933"/>
          </a:xfrm>
          <a:prstGeom prst="ellipse">
            <a:avLst/>
          </a:prstGeom>
          <a:solidFill>
            <a:schemeClr val="bg1">
              <a:lumMod val="95000"/>
              <a:alpha val="44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Tree>
    <p:extLst>
      <p:ext uri="{BB962C8B-B14F-4D97-AF65-F5344CB8AC3E}">
        <p14:creationId xmlns:p14="http://schemas.microsoft.com/office/powerpoint/2010/main" val="2150120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90"/>
                                          </p:val>
                                        </p:tav>
                                        <p:tav tm="100000">
                                          <p:val>
                                            <p:fltVal val="0"/>
                                          </p:val>
                                        </p:tav>
                                      </p:tavLst>
                                    </p:anim>
                                    <p:animEffect transition="in" filter="fade">
                                      <p:cBhvr>
                                        <p:cTn id="30" dur="1000"/>
                                        <p:tgtEl>
                                          <p:spTgt spid="8"/>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0" fill="hold"/>
                                        <p:tgtEl>
                                          <p:spTgt spid="9"/>
                                        </p:tgtEl>
                                        <p:attrNameLst>
                                          <p:attrName>ppt_w</p:attrName>
                                        </p:attrNameLst>
                                      </p:cBhvr>
                                      <p:tavLst>
                                        <p:tav tm="0">
                                          <p:val>
                                            <p:fltVal val="0"/>
                                          </p:val>
                                        </p:tav>
                                        <p:tav tm="100000">
                                          <p:val>
                                            <p:strVal val="#ppt_w"/>
                                          </p:val>
                                        </p:tav>
                                      </p:tavLst>
                                    </p:anim>
                                    <p:anim calcmode="lin" valueType="num">
                                      <p:cBhvr>
                                        <p:cTn id="34" dur="1000" fill="hold"/>
                                        <p:tgtEl>
                                          <p:spTgt spid="9"/>
                                        </p:tgtEl>
                                        <p:attrNameLst>
                                          <p:attrName>ppt_h</p:attrName>
                                        </p:attrNameLst>
                                      </p:cBhvr>
                                      <p:tavLst>
                                        <p:tav tm="0">
                                          <p:val>
                                            <p:fltVal val="0"/>
                                          </p:val>
                                        </p:tav>
                                        <p:tav tm="100000">
                                          <p:val>
                                            <p:strVal val="#ppt_h"/>
                                          </p:val>
                                        </p:tav>
                                      </p:tavLst>
                                    </p:anim>
                                    <p:anim calcmode="lin" valueType="num">
                                      <p:cBhvr>
                                        <p:cTn id="35" dur="1000" fill="hold"/>
                                        <p:tgtEl>
                                          <p:spTgt spid="9"/>
                                        </p:tgtEl>
                                        <p:attrNameLst>
                                          <p:attrName>style.rotation</p:attrName>
                                        </p:attrNameLst>
                                      </p:cBhvr>
                                      <p:tavLst>
                                        <p:tav tm="0">
                                          <p:val>
                                            <p:fltVal val="90"/>
                                          </p:val>
                                        </p:tav>
                                        <p:tav tm="100000">
                                          <p:val>
                                            <p:fltVal val="0"/>
                                          </p:val>
                                        </p:tav>
                                      </p:tavLst>
                                    </p:anim>
                                    <p:animEffect transition="in" filter="fade">
                                      <p:cBhvr>
                                        <p:cTn id="36" dur="1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1000" fill="hold"/>
                                        <p:tgtEl>
                                          <p:spTgt spid="10"/>
                                        </p:tgtEl>
                                        <p:attrNameLst>
                                          <p:attrName>ppt_w</p:attrName>
                                        </p:attrNameLst>
                                      </p:cBhvr>
                                      <p:tavLst>
                                        <p:tav tm="0">
                                          <p:val>
                                            <p:fltVal val="0"/>
                                          </p:val>
                                        </p:tav>
                                        <p:tav tm="100000">
                                          <p:val>
                                            <p:strVal val="#ppt_w"/>
                                          </p:val>
                                        </p:tav>
                                      </p:tavLst>
                                    </p:anim>
                                    <p:anim calcmode="lin" valueType="num">
                                      <p:cBhvr>
                                        <p:cTn id="42" dur="1000" fill="hold"/>
                                        <p:tgtEl>
                                          <p:spTgt spid="10"/>
                                        </p:tgtEl>
                                        <p:attrNameLst>
                                          <p:attrName>ppt_h</p:attrName>
                                        </p:attrNameLst>
                                      </p:cBhvr>
                                      <p:tavLst>
                                        <p:tav tm="0">
                                          <p:val>
                                            <p:fltVal val="0"/>
                                          </p:val>
                                        </p:tav>
                                        <p:tav tm="100000">
                                          <p:val>
                                            <p:strVal val="#ppt_h"/>
                                          </p:val>
                                        </p:tav>
                                      </p:tavLst>
                                    </p:anim>
                                    <p:anim calcmode="lin" valueType="num">
                                      <p:cBhvr>
                                        <p:cTn id="43" dur="1000" fill="hold"/>
                                        <p:tgtEl>
                                          <p:spTgt spid="10"/>
                                        </p:tgtEl>
                                        <p:attrNameLst>
                                          <p:attrName>style.rotation</p:attrName>
                                        </p:attrNameLst>
                                      </p:cBhvr>
                                      <p:tavLst>
                                        <p:tav tm="0">
                                          <p:val>
                                            <p:fltVal val="90"/>
                                          </p:val>
                                        </p:tav>
                                        <p:tav tm="100000">
                                          <p:val>
                                            <p:fltVal val="0"/>
                                          </p:val>
                                        </p:tav>
                                      </p:tavLst>
                                    </p:anim>
                                    <p:animEffect transition="in" filter="fade">
                                      <p:cBhvr>
                                        <p:cTn id="44" dur="1000"/>
                                        <p:tgtEl>
                                          <p:spTgt spid="10"/>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fltVal val="0"/>
                                          </p:val>
                                        </p:tav>
                                        <p:tav tm="100000">
                                          <p:val>
                                            <p:strVal val="#ppt_w"/>
                                          </p:val>
                                        </p:tav>
                                      </p:tavLst>
                                    </p:anim>
                                    <p:anim calcmode="lin" valueType="num">
                                      <p:cBhvr>
                                        <p:cTn id="48" dur="1000" fill="hold"/>
                                        <p:tgtEl>
                                          <p:spTgt spid="11"/>
                                        </p:tgtEl>
                                        <p:attrNameLst>
                                          <p:attrName>ppt_h</p:attrName>
                                        </p:attrNameLst>
                                      </p:cBhvr>
                                      <p:tavLst>
                                        <p:tav tm="0">
                                          <p:val>
                                            <p:fltVal val="0"/>
                                          </p:val>
                                        </p:tav>
                                        <p:tav tm="100000">
                                          <p:val>
                                            <p:strVal val="#ppt_h"/>
                                          </p:val>
                                        </p:tav>
                                      </p:tavLst>
                                    </p:anim>
                                    <p:anim calcmode="lin" valueType="num">
                                      <p:cBhvr>
                                        <p:cTn id="49" dur="1000" fill="hold"/>
                                        <p:tgtEl>
                                          <p:spTgt spid="11"/>
                                        </p:tgtEl>
                                        <p:attrNameLst>
                                          <p:attrName>style.rotation</p:attrName>
                                        </p:attrNameLst>
                                      </p:cBhvr>
                                      <p:tavLst>
                                        <p:tav tm="0">
                                          <p:val>
                                            <p:fltVal val="90"/>
                                          </p:val>
                                        </p:tav>
                                        <p:tav tm="100000">
                                          <p:val>
                                            <p:fltVal val="0"/>
                                          </p:val>
                                        </p:tav>
                                      </p:tavLst>
                                    </p:anim>
                                    <p:animEffect transition="in" filter="fade">
                                      <p:cBhvr>
                                        <p:cTn id="50" dur="1000"/>
                                        <p:tgtEl>
                                          <p:spTgt spid="11"/>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1000" fill="hold"/>
                                        <p:tgtEl>
                                          <p:spTgt spid="12"/>
                                        </p:tgtEl>
                                        <p:attrNameLst>
                                          <p:attrName>ppt_w</p:attrName>
                                        </p:attrNameLst>
                                      </p:cBhvr>
                                      <p:tavLst>
                                        <p:tav tm="0">
                                          <p:val>
                                            <p:fltVal val="0"/>
                                          </p:val>
                                        </p:tav>
                                        <p:tav tm="100000">
                                          <p:val>
                                            <p:strVal val="#ppt_w"/>
                                          </p:val>
                                        </p:tav>
                                      </p:tavLst>
                                    </p:anim>
                                    <p:anim calcmode="lin" valueType="num">
                                      <p:cBhvr>
                                        <p:cTn id="54" dur="1000" fill="hold"/>
                                        <p:tgtEl>
                                          <p:spTgt spid="12"/>
                                        </p:tgtEl>
                                        <p:attrNameLst>
                                          <p:attrName>ppt_h</p:attrName>
                                        </p:attrNameLst>
                                      </p:cBhvr>
                                      <p:tavLst>
                                        <p:tav tm="0">
                                          <p:val>
                                            <p:fltVal val="0"/>
                                          </p:val>
                                        </p:tav>
                                        <p:tav tm="100000">
                                          <p:val>
                                            <p:strVal val="#ppt_h"/>
                                          </p:val>
                                        </p:tav>
                                      </p:tavLst>
                                    </p:anim>
                                    <p:anim calcmode="lin" valueType="num">
                                      <p:cBhvr>
                                        <p:cTn id="55" dur="1000" fill="hold"/>
                                        <p:tgtEl>
                                          <p:spTgt spid="12"/>
                                        </p:tgtEl>
                                        <p:attrNameLst>
                                          <p:attrName>style.rotation</p:attrName>
                                        </p:attrNameLst>
                                      </p:cBhvr>
                                      <p:tavLst>
                                        <p:tav tm="0">
                                          <p:val>
                                            <p:fltVal val="90"/>
                                          </p:val>
                                        </p:tav>
                                        <p:tav tm="100000">
                                          <p:val>
                                            <p:fltVal val="0"/>
                                          </p:val>
                                        </p:tav>
                                      </p:tavLst>
                                    </p:anim>
                                    <p:animEffect transition="in" filter="fade">
                                      <p:cBhvr>
                                        <p:cTn id="56" dur="1000"/>
                                        <p:tgtEl>
                                          <p:spTgt spid="12"/>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fltVal val="0"/>
                                          </p:val>
                                        </p:tav>
                                        <p:tav tm="100000">
                                          <p:val>
                                            <p:strVal val="#ppt_w"/>
                                          </p:val>
                                        </p:tav>
                                      </p:tavLst>
                                    </p:anim>
                                    <p:anim calcmode="lin" valueType="num">
                                      <p:cBhvr>
                                        <p:cTn id="60" dur="1000" fill="hold"/>
                                        <p:tgtEl>
                                          <p:spTgt spid="13"/>
                                        </p:tgtEl>
                                        <p:attrNameLst>
                                          <p:attrName>ppt_h</p:attrName>
                                        </p:attrNameLst>
                                      </p:cBhvr>
                                      <p:tavLst>
                                        <p:tav tm="0">
                                          <p:val>
                                            <p:fltVal val="0"/>
                                          </p:val>
                                        </p:tav>
                                        <p:tav tm="100000">
                                          <p:val>
                                            <p:strVal val="#ppt_h"/>
                                          </p:val>
                                        </p:tav>
                                      </p:tavLst>
                                    </p:anim>
                                    <p:anim calcmode="lin" valueType="num">
                                      <p:cBhvr>
                                        <p:cTn id="61" dur="1000" fill="hold"/>
                                        <p:tgtEl>
                                          <p:spTgt spid="13"/>
                                        </p:tgtEl>
                                        <p:attrNameLst>
                                          <p:attrName>style.rotation</p:attrName>
                                        </p:attrNameLst>
                                      </p:cBhvr>
                                      <p:tavLst>
                                        <p:tav tm="0">
                                          <p:val>
                                            <p:fltVal val="90"/>
                                          </p:val>
                                        </p:tav>
                                        <p:tav tm="100000">
                                          <p:val>
                                            <p:fltVal val="0"/>
                                          </p:val>
                                        </p:tav>
                                      </p:tavLst>
                                    </p:anim>
                                    <p:animEffect transition="in" filter="fade">
                                      <p:cBhvr>
                                        <p:cTn id="62" dur="1000"/>
                                        <p:tgtEl>
                                          <p:spTgt spid="13"/>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1000" fill="hold"/>
                                        <p:tgtEl>
                                          <p:spTgt spid="14"/>
                                        </p:tgtEl>
                                        <p:attrNameLst>
                                          <p:attrName>ppt_w</p:attrName>
                                        </p:attrNameLst>
                                      </p:cBhvr>
                                      <p:tavLst>
                                        <p:tav tm="0">
                                          <p:val>
                                            <p:fltVal val="0"/>
                                          </p:val>
                                        </p:tav>
                                        <p:tav tm="100000">
                                          <p:val>
                                            <p:strVal val="#ppt_w"/>
                                          </p:val>
                                        </p:tav>
                                      </p:tavLst>
                                    </p:anim>
                                    <p:anim calcmode="lin" valueType="num">
                                      <p:cBhvr>
                                        <p:cTn id="66" dur="1000" fill="hold"/>
                                        <p:tgtEl>
                                          <p:spTgt spid="14"/>
                                        </p:tgtEl>
                                        <p:attrNameLst>
                                          <p:attrName>ppt_h</p:attrName>
                                        </p:attrNameLst>
                                      </p:cBhvr>
                                      <p:tavLst>
                                        <p:tav tm="0">
                                          <p:val>
                                            <p:fltVal val="0"/>
                                          </p:val>
                                        </p:tav>
                                        <p:tav tm="100000">
                                          <p:val>
                                            <p:strVal val="#ppt_h"/>
                                          </p:val>
                                        </p:tav>
                                      </p:tavLst>
                                    </p:anim>
                                    <p:anim calcmode="lin" valueType="num">
                                      <p:cBhvr>
                                        <p:cTn id="67" dur="1000" fill="hold"/>
                                        <p:tgtEl>
                                          <p:spTgt spid="14"/>
                                        </p:tgtEl>
                                        <p:attrNameLst>
                                          <p:attrName>style.rotation</p:attrName>
                                        </p:attrNameLst>
                                      </p:cBhvr>
                                      <p:tavLst>
                                        <p:tav tm="0">
                                          <p:val>
                                            <p:fltVal val="90"/>
                                          </p:val>
                                        </p:tav>
                                        <p:tav tm="100000">
                                          <p:val>
                                            <p:fltVal val="0"/>
                                          </p:val>
                                        </p:tav>
                                      </p:tavLst>
                                    </p:anim>
                                    <p:animEffect transition="in" filter="fade">
                                      <p:cBhvr>
                                        <p:cTn id="6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3" grpId="0" animBg="1"/>
      <p:bldP spid="7" grpId="0" animBg="1"/>
      <p:bldP spid="8" grpId="0" animBg="1"/>
      <p:bldP spid="9" grpId="0" animBg="1"/>
      <p:bldP spid="2" grpId="0"/>
      <p:bldP spid="5" grpId="0" animBg="1"/>
      <p:bldP spid="10" grpId="0" animBg="1"/>
      <p:bldP spid="11" grpId="0" animBg="1"/>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29B34D-B0A2-D80E-E277-E998B6FAAC7C}"/>
              </a:ext>
            </a:extLst>
          </p:cNvPr>
          <p:cNvPicPr>
            <a:picLocks noChangeAspect="1"/>
          </p:cNvPicPr>
          <p:nvPr/>
        </p:nvPicPr>
        <p:blipFill>
          <a:blip r:embed="rId3"/>
          <a:stretch>
            <a:fillRect/>
          </a:stretch>
        </p:blipFill>
        <p:spPr>
          <a:xfrm>
            <a:off x="0" y="0"/>
            <a:ext cx="12192000" cy="6858000"/>
          </a:xfrm>
          <a:prstGeom prst="rect">
            <a:avLst/>
          </a:prstGeom>
        </p:spPr>
      </p:pic>
      <p:sp>
        <p:nvSpPr>
          <p:cNvPr id="15" name="Circle">
            <a:extLst>
              <a:ext uri="{FF2B5EF4-FFF2-40B4-BE49-F238E27FC236}">
                <a16:creationId xmlns:a16="http://schemas.microsoft.com/office/drawing/2014/main" id="{4401C406-961D-B749-A2E1-BEC70174B60B}"/>
              </a:ext>
            </a:extLst>
          </p:cNvPr>
          <p:cNvSpPr/>
          <p:nvPr/>
        </p:nvSpPr>
        <p:spPr>
          <a:xfrm>
            <a:off x="1630654" y="1138502"/>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5" name="Text Box 7">
            <a:extLst>
              <a:ext uri="{FF2B5EF4-FFF2-40B4-BE49-F238E27FC236}">
                <a16:creationId xmlns:a16="http://schemas.microsoft.com/office/drawing/2014/main" id="{3DC72705-4BEA-4546-9FCB-EC297243808D}"/>
              </a:ext>
            </a:extLst>
          </p:cNvPr>
          <p:cNvSpPr txBox="1">
            <a:spLocks noChangeArrowheads="1"/>
          </p:cNvSpPr>
          <p:nvPr/>
        </p:nvSpPr>
        <p:spPr bwMode="auto">
          <a:xfrm>
            <a:off x="2173536" y="1685936"/>
            <a:ext cx="2450670" cy="2441564"/>
          </a:xfrm>
          <a:prstGeom prst="rect">
            <a:avLst/>
          </a:prstGeom>
          <a:noFill/>
          <a:ln w="9525">
            <a:noFill/>
            <a:miter lim="800000"/>
            <a:headEnd/>
            <a:tailEnd/>
          </a:ln>
        </p:spPr>
        <p:txBody>
          <a:bodyPr wrap="none" lIns="60959" tIns="30479" rIns="60959" bIns="30479">
            <a:spAutoFit/>
          </a:bodyPr>
          <a:lstStyle/>
          <a:p>
            <a:pPr algn="ctr" defTabSz="1088223"/>
            <a:r>
              <a:rPr lang="en-US" altLang="zh-CN" sz="15466" kern="0" dirty="0">
                <a:solidFill>
                  <a:schemeClr val="bg1"/>
                </a:solidFill>
                <a:effectLst>
                  <a:outerShdw blurRad="38100" dist="38100" dir="2700000" algn="tl">
                    <a:srgbClr val="000000">
                      <a:alpha val="43137"/>
                    </a:srgbClr>
                  </a:outerShdw>
                </a:effectLst>
                <a:cs typeface="+mn-ea"/>
                <a:sym typeface="+mn-lt"/>
              </a:rPr>
              <a:t>01</a:t>
            </a:r>
            <a:endParaRPr lang="en-CA" sz="15466" spc="-15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7848FF5C-5400-46B8-907F-78C57DFC511A}"/>
              </a:ext>
            </a:extLst>
          </p:cNvPr>
          <p:cNvGrpSpPr/>
          <p:nvPr/>
        </p:nvGrpSpPr>
        <p:grpSpPr>
          <a:xfrm rot="10800000" flipH="1">
            <a:off x="-520700" y="4127500"/>
            <a:ext cx="12725400" cy="2730499"/>
            <a:chOff x="2241547" y="-1"/>
            <a:chExt cx="9950451" cy="3972515"/>
          </a:xfrm>
        </p:grpSpPr>
        <p:sp>
          <p:nvSpPr>
            <p:cNvPr id="7" name="Freeform 68">
              <a:extLst>
                <a:ext uri="{FF2B5EF4-FFF2-40B4-BE49-F238E27FC236}">
                  <a16:creationId xmlns:a16="http://schemas.microsoft.com/office/drawing/2014/main" id="{26C57696-D386-4EA9-9227-E71A83A72FFA}"/>
                </a:ext>
              </a:extLst>
            </p:cNvPr>
            <p:cNvSpPr>
              <a:spLocks/>
            </p:cNvSpPr>
            <p:nvPr userDrawn="1"/>
          </p:nvSpPr>
          <p:spPr bwMode="auto">
            <a:xfrm>
              <a:off x="2241547" y="-1"/>
              <a:ext cx="9950451" cy="3972515"/>
            </a:xfrm>
            <a:custGeom>
              <a:avLst/>
              <a:gdLst>
                <a:gd name="T0" fmla="*/ 1346 w 1346"/>
                <a:gd name="T1" fmla="*/ 352 h 518"/>
                <a:gd name="T2" fmla="*/ 814 w 1346"/>
                <a:gd name="T3" fmla="*/ 346 h 518"/>
                <a:gd name="T4" fmla="*/ 0 w 1346"/>
                <a:gd name="T5" fmla="*/ 0 h 518"/>
                <a:gd name="T6" fmla="*/ 1346 w 1346"/>
                <a:gd name="T7" fmla="*/ 0 h 518"/>
                <a:gd name="T8" fmla="*/ 1346 w 1346"/>
                <a:gd name="T9" fmla="*/ 352 h 518"/>
              </a:gdLst>
              <a:ahLst/>
              <a:cxnLst>
                <a:cxn ang="0">
                  <a:pos x="T0" y="T1"/>
                </a:cxn>
                <a:cxn ang="0">
                  <a:pos x="T2" y="T3"/>
                </a:cxn>
                <a:cxn ang="0">
                  <a:pos x="T4" y="T5"/>
                </a:cxn>
                <a:cxn ang="0">
                  <a:pos x="T6" y="T7"/>
                </a:cxn>
                <a:cxn ang="0">
                  <a:pos x="T8" y="T9"/>
                </a:cxn>
              </a:cxnLst>
              <a:rect l="0" t="0" r="r" b="b"/>
              <a:pathLst>
                <a:path w="1346" h="518">
                  <a:moveTo>
                    <a:pt x="1346" y="352"/>
                  </a:moveTo>
                  <a:cubicBezTo>
                    <a:pt x="1346" y="352"/>
                    <a:pt x="1151" y="518"/>
                    <a:pt x="814" y="346"/>
                  </a:cubicBezTo>
                  <a:cubicBezTo>
                    <a:pt x="576" y="224"/>
                    <a:pt x="312" y="0"/>
                    <a:pt x="0" y="0"/>
                  </a:cubicBezTo>
                  <a:cubicBezTo>
                    <a:pt x="1346" y="0"/>
                    <a:pt x="1346" y="0"/>
                    <a:pt x="1346" y="0"/>
                  </a:cubicBezTo>
                  <a:lnTo>
                    <a:pt x="1346" y="352"/>
                  </a:lnTo>
                  <a:close/>
                </a:path>
              </a:pathLst>
            </a:custGeom>
            <a:gradFill>
              <a:gsLst>
                <a:gs pos="18000">
                  <a:schemeClr val="accent1">
                    <a:lumMod val="60000"/>
                    <a:lumOff val="40000"/>
                  </a:schemeClr>
                </a:gs>
                <a:gs pos="58000">
                  <a:schemeClr val="accent1"/>
                </a:gs>
              </a:gsLst>
              <a:lin ang="18900000" scaled="1"/>
            </a:gradFill>
            <a:ln>
              <a:no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 name="Freeform 69">
              <a:extLst>
                <a:ext uri="{FF2B5EF4-FFF2-40B4-BE49-F238E27FC236}">
                  <a16:creationId xmlns:a16="http://schemas.microsoft.com/office/drawing/2014/main" id="{B8F8B653-5C82-4FAB-977A-095BE661E8A3}"/>
                </a:ext>
              </a:extLst>
            </p:cNvPr>
            <p:cNvSpPr>
              <a:spLocks/>
            </p:cNvSpPr>
            <p:nvPr userDrawn="1"/>
          </p:nvSpPr>
          <p:spPr bwMode="auto">
            <a:xfrm>
              <a:off x="6162062" y="-1"/>
              <a:ext cx="6029936" cy="2328077"/>
            </a:xfrm>
            <a:custGeom>
              <a:avLst/>
              <a:gdLst>
                <a:gd name="T0" fmla="*/ 773 w 773"/>
                <a:gd name="T1" fmla="*/ 0 h 318"/>
                <a:gd name="T2" fmla="*/ 773 w 773"/>
                <a:gd name="T3" fmla="*/ 316 h 318"/>
                <a:gd name="T4" fmla="*/ 0 w 773"/>
                <a:gd name="T5" fmla="*/ 0 h 318"/>
                <a:gd name="T6" fmla="*/ 773 w 773"/>
                <a:gd name="T7" fmla="*/ 0 h 318"/>
              </a:gdLst>
              <a:ahLst/>
              <a:cxnLst>
                <a:cxn ang="0">
                  <a:pos x="T0" y="T1"/>
                </a:cxn>
                <a:cxn ang="0">
                  <a:pos x="T2" y="T3"/>
                </a:cxn>
                <a:cxn ang="0">
                  <a:pos x="T4" y="T5"/>
                </a:cxn>
                <a:cxn ang="0">
                  <a:pos x="T6" y="T7"/>
                </a:cxn>
              </a:cxnLst>
              <a:rect l="0" t="0" r="r" b="b"/>
              <a:pathLst>
                <a:path w="773" h="318">
                  <a:moveTo>
                    <a:pt x="773" y="0"/>
                  </a:moveTo>
                  <a:cubicBezTo>
                    <a:pt x="773" y="316"/>
                    <a:pt x="773" y="316"/>
                    <a:pt x="773" y="316"/>
                  </a:cubicBezTo>
                  <a:cubicBezTo>
                    <a:pt x="642" y="318"/>
                    <a:pt x="266" y="294"/>
                    <a:pt x="0" y="0"/>
                  </a:cubicBezTo>
                  <a:lnTo>
                    <a:pt x="773" y="0"/>
                  </a:lnTo>
                  <a:close/>
                </a:path>
              </a:pathLst>
            </a:custGeom>
            <a:gradFill flip="none" rotWithShape="1">
              <a:gsLst>
                <a:gs pos="15000">
                  <a:schemeClr val="accent2"/>
                </a:gs>
                <a:gs pos="91000">
                  <a:schemeClr val="accent1"/>
                </a:gs>
              </a:gsLst>
              <a:lin ang="18900000" scaled="1"/>
              <a:tileRect/>
            </a:gradFill>
            <a:ln>
              <a:no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sp>
        <p:nvSpPr>
          <p:cNvPr id="9" name="文本框 10">
            <a:extLst>
              <a:ext uri="{FF2B5EF4-FFF2-40B4-BE49-F238E27FC236}">
                <a16:creationId xmlns:a16="http://schemas.microsoft.com/office/drawing/2014/main" id="{AA8D6FF0-330A-4EB4-9960-1AE998EE3F97}"/>
              </a:ext>
            </a:extLst>
          </p:cNvPr>
          <p:cNvSpPr txBox="1"/>
          <p:nvPr/>
        </p:nvSpPr>
        <p:spPr bwMode="auto">
          <a:xfrm>
            <a:off x="5858950" y="2358380"/>
            <a:ext cx="4000773" cy="1015663"/>
          </a:xfrm>
          <a:prstGeom prst="rect">
            <a:avLst/>
          </a:prstGeom>
          <a:noFill/>
        </p:spPr>
        <p:txBody>
          <a:bodyPr wrap="square" lIns="91440" tIns="45720" rIns="91440" bIns="4572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a:ea typeface="微软雅黑"/>
                <a:cs typeface="Segoe UI Light" panose="020B0502040204020203" pitchFamily="34" charset="0"/>
              </a:defRPr>
            </a:lvl1pPr>
          </a:lstStyle>
          <a:p>
            <a:pPr>
              <a:defRPr/>
            </a:pPr>
            <a:r>
              <a:rPr lang="zh-CN" altLang="en-US" sz="6000" dirty="0">
                <a:solidFill>
                  <a:schemeClr val="tx1">
                    <a:lumMod val="75000"/>
                    <a:lumOff val="25000"/>
                  </a:schemeClr>
                </a:solidFill>
                <a:latin typeface="+mn-lt"/>
                <a:ea typeface="+mn-ea"/>
                <a:cs typeface="+mn-ea"/>
                <a:sym typeface="+mn-lt"/>
              </a:rPr>
              <a:t>业务理解</a:t>
            </a:r>
          </a:p>
        </p:txBody>
      </p:sp>
      <p:sp>
        <p:nvSpPr>
          <p:cNvPr id="17" name="Circle">
            <a:extLst>
              <a:ext uri="{FF2B5EF4-FFF2-40B4-BE49-F238E27FC236}">
                <a16:creationId xmlns:a16="http://schemas.microsoft.com/office/drawing/2014/main" id="{ACFCBED2-BB80-B747-920D-FBD48E407B3E}"/>
              </a:ext>
            </a:extLst>
          </p:cNvPr>
          <p:cNvSpPr/>
          <p:nvPr/>
        </p:nvSpPr>
        <p:spPr>
          <a:xfrm>
            <a:off x="856099" y="4851137"/>
            <a:ext cx="1076920" cy="1076920"/>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8" name="Circle">
            <a:extLst>
              <a:ext uri="{FF2B5EF4-FFF2-40B4-BE49-F238E27FC236}">
                <a16:creationId xmlns:a16="http://schemas.microsoft.com/office/drawing/2014/main" id="{C62A2372-E1C5-CC4F-A046-0C7458C17B6F}"/>
              </a:ext>
            </a:extLst>
          </p:cNvPr>
          <p:cNvSpPr/>
          <p:nvPr/>
        </p:nvSpPr>
        <p:spPr>
          <a:xfrm>
            <a:off x="1089673" y="452379"/>
            <a:ext cx="362943" cy="362943"/>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9" name="Circle">
            <a:extLst>
              <a:ext uri="{FF2B5EF4-FFF2-40B4-BE49-F238E27FC236}">
                <a16:creationId xmlns:a16="http://schemas.microsoft.com/office/drawing/2014/main" id="{F7CEEFF1-A07D-5543-854B-C7311F49D78A}"/>
              </a:ext>
            </a:extLst>
          </p:cNvPr>
          <p:cNvSpPr/>
          <p:nvPr/>
        </p:nvSpPr>
        <p:spPr>
          <a:xfrm>
            <a:off x="10163150" y="-1439117"/>
            <a:ext cx="4966380" cy="4966380"/>
          </a:xfrm>
          <a:prstGeom prst="ellipse">
            <a:avLst/>
          </a:prstGeom>
          <a:ln w="12700">
            <a:solidFill>
              <a:schemeClr val="bg1">
                <a:lumMod val="65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1" name="Circle">
            <a:extLst>
              <a:ext uri="{FF2B5EF4-FFF2-40B4-BE49-F238E27FC236}">
                <a16:creationId xmlns:a16="http://schemas.microsoft.com/office/drawing/2014/main" id="{C529E2AF-266D-124F-AC19-E59BE1D5E128}"/>
              </a:ext>
            </a:extLst>
          </p:cNvPr>
          <p:cNvSpPr/>
          <p:nvPr/>
        </p:nvSpPr>
        <p:spPr>
          <a:xfrm>
            <a:off x="9957435" y="1138502"/>
            <a:ext cx="411430" cy="411430"/>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Tree>
    <p:extLst>
      <p:ext uri="{BB962C8B-B14F-4D97-AF65-F5344CB8AC3E}">
        <p14:creationId xmlns:p14="http://schemas.microsoft.com/office/powerpoint/2010/main" val="4048397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1000" fill="hold"/>
                                        <p:tgtEl>
                                          <p:spTgt spid="15"/>
                                        </p:tgtEl>
                                        <p:attrNameLst>
                                          <p:attrName>ppt_w</p:attrName>
                                        </p:attrNameLst>
                                      </p:cBhvr>
                                      <p:tavLst>
                                        <p:tav tm="0">
                                          <p:val>
                                            <p:fltVal val="0"/>
                                          </p:val>
                                        </p:tav>
                                        <p:tav tm="100000">
                                          <p:val>
                                            <p:strVal val="#ppt_w"/>
                                          </p:val>
                                        </p:tav>
                                      </p:tavLst>
                                    </p:anim>
                                    <p:anim calcmode="lin" valueType="num">
                                      <p:cBhvr>
                                        <p:cTn id="18" dur="1000" fill="hold"/>
                                        <p:tgtEl>
                                          <p:spTgt spid="15"/>
                                        </p:tgtEl>
                                        <p:attrNameLst>
                                          <p:attrName>ppt_h</p:attrName>
                                        </p:attrNameLst>
                                      </p:cBhvr>
                                      <p:tavLst>
                                        <p:tav tm="0">
                                          <p:val>
                                            <p:fltVal val="0"/>
                                          </p:val>
                                        </p:tav>
                                        <p:tav tm="100000">
                                          <p:val>
                                            <p:strVal val="#ppt_h"/>
                                          </p:val>
                                        </p:tav>
                                      </p:tavLst>
                                    </p:anim>
                                    <p:anim calcmode="lin" valueType="num">
                                      <p:cBhvr>
                                        <p:cTn id="19" dur="1000" fill="hold"/>
                                        <p:tgtEl>
                                          <p:spTgt spid="15"/>
                                        </p:tgtEl>
                                        <p:attrNameLst>
                                          <p:attrName>style.rotation</p:attrName>
                                        </p:attrNameLst>
                                      </p:cBhvr>
                                      <p:tavLst>
                                        <p:tav tm="0">
                                          <p:val>
                                            <p:fltVal val="90"/>
                                          </p:val>
                                        </p:tav>
                                        <p:tav tm="100000">
                                          <p:val>
                                            <p:fltVal val="0"/>
                                          </p:val>
                                        </p:tav>
                                      </p:tavLst>
                                    </p:anim>
                                    <p:animEffect transition="in" filter="fade">
                                      <p:cBhvr>
                                        <p:cTn id="20" dur="1000"/>
                                        <p:tgtEl>
                                          <p:spTgt spid="15"/>
                                        </p:tgtEl>
                                      </p:cBhvr>
                                    </p:animEffect>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1000" fill="hold"/>
                                        <p:tgtEl>
                                          <p:spTgt spid="17"/>
                                        </p:tgtEl>
                                        <p:attrNameLst>
                                          <p:attrName>ppt_w</p:attrName>
                                        </p:attrNameLst>
                                      </p:cBhvr>
                                      <p:tavLst>
                                        <p:tav tm="0">
                                          <p:val>
                                            <p:fltVal val="0"/>
                                          </p:val>
                                        </p:tav>
                                        <p:tav tm="100000">
                                          <p:val>
                                            <p:strVal val="#ppt_w"/>
                                          </p:val>
                                        </p:tav>
                                      </p:tavLst>
                                    </p:anim>
                                    <p:anim calcmode="lin" valueType="num">
                                      <p:cBhvr>
                                        <p:cTn id="25" dur="1000" fill="hold"/>
                                        <p:tgtEl>
                                          <p:spTgt spid="17"/>
                                        </p:tgtEl>
                                        <p:attrNameLst>
                                          <p:attrName>ppt_h</p:attrName>
                                        </p:attrNameLst>
                                      </p:cBhvr>
                                      <p:tavLst>
                                        <p:tav tm="0">
                                          <p:val>
                                            <p:fltVal val="0"/>
                                          </p:val>
                                        </p:tav>
                                        <p:tav tm="100000">
                                          <p:val>
                                            <p:strVal val="#ppt_h"/>
                                          </p:val>
                                        </p:tav>
                                      </p:tavLst>
                                    </p:anim>
                                    <p:anim calcmode="lin" valueType="num">
                                      <p:cBhvr>
                                        <p:cTn id="26" dur="1000" fill="hold"/>
                                        <p:tgtEl>
                                          <p:spTgt spid="17"/>
                                        </p:tgtEl>
                                        <p:attrNameLst>
                                          <p:attrName>style.rotation</p:attrName>
                                        </p:attrNameLst>
                                      </p:cBhvr>
                                      <p:tavLst>
                                        <p:tav tm="0">
                                          <p:val>
                                            <p:fltVal val="90"/>
                                          </p:val>
                                        </p:tav>
                                        <p:tav tm="100000">
                                          <p:val>
                                            <p:fltVal val="0"/>
                                          </p:val>
                                        </p:tav>
                                      </p:tavLst>
                                    </p:anim>
                                    <p:animEffect transition="in" filter="fade">
                                      <p:cBhvr>
                                        <p:cTn id="27" dur="1000"/>
                                        <p:tgtEl>
                                          <p:spTgt spid="17"/>
                                        </p:tgtEl>
                                      </p:cBhvr>
                                    </p:animEffect>
                                  </p:childTnLst>
                                </p:cTn>
                              </p:par>
                            </p:childTnLst>
                          </p:cTn>
                        </p:par>
                        <p:par>
                          <p:cTn id="28" fill="hold">
                            <p:stCondLst>
                              <p:cond delay="3000"/>
                            </p:stCondLst>
                            <p:childTnLst>
                              <p:par>
                                <p:cTn id="29" presetID="31"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1000" fill="hold"/>
                                        <p:tgtEl>
                                          <p:spTgt spid="19"/>
                                        </p:tgtEl>
                                        <p:attrNameLst>
                                          <p:attrName>ppt_w</p:attrName>
                                        </p:attrNameLst>
                                      </p:cBhvr>
                                      <p:tavLst>
                                        <p:tav tm="0">
                                          <p:val>
                                            <p:fltVal val="0"/>
                                          </p:val>
                                        </p:tav>
                                        <p:tav tm="100000">
                                          <p:val>
                                            <p:strVal val="#ppt_w"/>
                                          </p:val>
                                        </p:tav>
                                      </p:tavLst>
                                    </p:anim>
                                    <p:anim calcmode="lin" valueType="num">
                                      <p:cBhvr>
                                        <p:cTn id="40" dur="1000" fill="hold"/>
                                        <p:tgtEl>
                                          <p:spTgt spid="19"/>
                                        </p:tgtEl>
                                        <p:attrNameLst>
                                          <p:attrName>ppt_h</p:attrName>
                                        </p:attrNameLst>
                                      </p:cBhvr>
                                      <p:tavLst>
                                        <p:tav tm="0">
                                          <p:val>
                                            <p:fltVal val="0"/>
                                          </p:val>
                                        </p:tav>
                                        <p:tav tm="100000">
                                          <p:val>
                                            <p:strVal val="#ppt_h"/>
                                          </p:val>
                                        </p:tav>
                                      </p:tavLst>
                                    </p:anim>
                                    <p:anim calcmode="lin" valueType="num">
                                      <p:cBhvr>
                                        <p:cTn id="41" dur="1000" fill="hold"/>
                                        <p:tgtEl>
                                          <p:spTgt spid="19"/>
                                        </p:tgtEl>
                                        <p:attrNameLst>
                                          <p:attrName>style.rotation</p:attrName>
                                        </p:attrNameLst>
                                      </p:cBhvr>
                                      <p:tavLst>
                                        <p:tav tm="0">
                                          <p:val>
                                            <p:fltVal val="90"/>
                                          </p:val>
                                        </p:tav>
                                        <p:tav tm="100000">
                                          <p:val>
                                            <p:fltVal val="0"/>
                                          </p:val>
                                        </p:tav>
                                      </p:tavLst>
                                    </p:anim>
                                    <p:animEffect transition="in" filter="fade">
                                      <p:cBhvr>
                                        <p:cTn id="42" dur="1000"/>
                                        <p:tgtEl>
                                          <p:spTgt spid="19"/>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1000" fill="hold"/>
                                        <p:tgtEl>
                                          <p:spTgt spid="21"/>
                                        </p:tgtEl>
                                        <p:attrNameLst>
                                          <p:attrName>ppt_w</p:attrName>
                                        </p:attrNameLst>
                                      </p:cBhvr>
                                      <p:tavLst>
                                        <p:tav tm="0">
                                          <p:val>
                                            <p:fltVal val="0"/>
                                          </p:val>
                                        </p:tav>
                                        <p:tav tm="100000">
                                          <p:val>
                                            <p:strVal val="#ppt_w"/>
                                          </p:val>
                                        </p:tav>
                                      </p:tavLst>
                                    </p:anim>
                                    <p:anim calcmode="lin" valueType="num">
                                      <p:cBhvr>
                                        <p:cTn id="46" dur="1000" fill="hold"/>
                                        <p:tgtEl>
                                          <p:spTgt spid="21"/>
                                        </p:tgtEl>
                                        <p:attrNameLst>
                                          <p:attrName>ppt_h</p:attrName>
                                        </p:attrNameLst>
                                      </p:cBhvr>
                                      <p:tavLst>
                                        <p:tav tm="0">
                                          <p:val>
                                            <p:fltVal val="0"/>
                                          </p:val>
                                        </p:tav>
                                        <p:tav tm="100000">
                                          <p:val>
                                            <p:strVal val="#ppt_h"/>
                                          </p:val>
                                        </p:tav>
                                      </p:tavLst>
                                    </p:anim>
                                    <p:anim calcmode="lin" valueType="num">
                                      <p:cBhvr>
                                        <p:cTn id="47" dur="1000" fill="hold"/>
                                        <p:tgtEl>
                                          <p:spTgt spid="21"/>
                                        </p:tgtEl>
                                        <p:attrNameLst>
                                          <p:attrName>style.rotation</p:attrName>
                                        </p:attrNameLst>
                                      </p:cBhvr>
                                      <p:tavLst>
                                        <p:tav tm="0">
                                          <p:val>
                                            <p:fltVal val="90"/>
                                          </p:val>
                                        </p:tav>
                                        <p:tav tm="100000">
                                          <p:val>
                                            <p:fltVal val="0"/>
                                          </p:val>
                                        </p:tav>
                                      </p:tavLst>
                                    </p:anim>
                                    <p:animEffect transition="in" filter="fade">
                                      <p:cBhvr>
                                        <p:cTn id="4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9" grpId="0"/>
      <p:bldP spid="17" grpId="0" animBg="1"/>
      <p:bldP spid="18" grpId="0" animBg="1"/>
      <p:bldP spid="19"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66FB4A57-D797-43DA-9344-4AF8B43AFECF}"/>
              </a:ext>
            </a:extLst>
          </p:cNvPr>
          <p:cNvGrpSpPr/>
          <p:nvPr/>
        </p:nvGrpSpPr>
        <p:grpSpPr>
          <a:xfrm>
            <a:off x="-1691710" y="-2304740"/>
            <a:ext cx="17955869" cy="13898750"/>
            <a:chOff x="-1691710" y="-2304740"/>
            <a:chExt cx="17955869" cy="13898750"/>
          </a:xfrm>
        </p:grpSpPr>
        <p:sp>
          <p:nvSpPr>
            <p:cNvPr id="29" name="Circle">
              <a:extLst>
                <a:ext uri="{FF2B5EF4-FFF2-40B4-BE49-F238E27FC236}">
                  <a16:creationId xmlns:a16="http://schemas.microsoft.com/office/drawing/2014/main" id="{776D86C6-2F8D-4D00-8693-F82271725CB3}"/>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30" name="Rectangle 19">
              <a:extLst>
                <a:ext uri="{FF2B5EF4-FFF2-40B4-BE49-F238E27FC236}">
                  <a16:creationId xmlns:a16="http://schemas.microsoft.com/office/drawing/2014/main" id="{B822DD64-A05F-4235-A0B7-D6C8202F9135}"/>
                </a:ext>
              </a:extLst>
            </p:cNvPr>
            <p:cNvSpPr/>
            <p:nvPr/>
          </p:nvSpPr>
          <p:spPr>
            <a:xfrm>
              <a:off x="4152214" y="175783"/>
              <a:ext cx="3995676" cy="469633"/>
            </a:xfrm>
            <a:prstGeom prst="rect">
              <a:avLst/>
            </a:prstGeom>
          </p:spPr>
          <p:txBody>
            <a:bodyPr wrap="none" lIns="0" tIns="0" rIns="0" bIns="0">
              <a:noAutofit/>
            </a:bodyPr>
            <a:lstStyle/>
            <a:p>
              <a:pPr algn="ctr"/>
              <a:r>
                <a:rPr lang="zh-CN" altLang="en-US" sz="2400" b="1" spc="1200" dirty="0">
                  <a:solidFill>
                    <a:schemeClr val="bg1"/>
                  </a:solidFill>
                  <a:cs typeface="+mn-ea"/>
                  <a:sym typeface="+mn-lt"/>
                </a:rPr>
                <a:t>业务总体情况</a:t>
              </a:r>
            </a:p>
          </p:txBody>
        </p:sp>
        <p:sp>
          <p:nvSpPr>
            <p:cNvPr id="31" name="Circle">
              <a:extLst>
                <a:ext uri="{FF2B5EF4-FFF2-40B4-BE49-F238E27FC236}">
                  <a16:creationId xmlns:a16="http://schemas.microsoft.com/office/drawing/2014/main" id="{9198B953-E90B-4213-BA1B-0F62C9DC9861}"/>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32" name="Circle">
              <a:extLst>
                <a:ext uri="{FF2B5EF4-FFF2-40B4-BE49-F238E27FC236}">
                  <a16:creationId xmlns:a16="http://schemas.microsoft.com/office/drawing/2014/main" id="{7FC77821-0E4B-4B03-929A-9C67C4C57B64}"/>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33" name="Circle">
              <a:extLst>
                <a:ext uri="{FF2B5EF4-FFF2-40B4-BE49-F238E27FC236}">
                  <a16:creationId xmlns:a16="http://schemas.microsoft.com/office/drawing/2014/main" id="{7403E407-9ADF-471D-907E-4E381CE729B0}"/>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sp>
        <p:nvSpPr>
          <p:cNvPr id="37" name="矩形 36">
            <a:extLst>
              <a:ext uri="{FF2B5EF4-FFF2-40B4-BE49-F238E27FC236}">
                <a16:creationId xmlns:a16="http://schemas.microsoft.com/office/drawing/2014/main" id="{82BBF993-D78C-4D43-AEC1-72CCBED4F444}"/>
              </a:ext>
            </a:extLst>
          </p:cNvPr>
          <p:cNvSpPr/>
          <p:nvPr/>
        </p:nvSpPr>
        <p:spPr>
          <a:xfrm>
            <a:off x="1417551" y="5346025"/>
            <a:ext cx="4633513" cy="648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bg1"/>
              </a:solidFill>
              <a:cs typeface="+mn-ea"/>
              <a:sym typeface="+mn-lt"/>
            </a:endParaRPr>
          </a:p>
        </p:txBody>
      </p:sp>
      <p:sp>
        <p:nvSpPr>
          <p:cNvPr id="3" name="文本框 2">
            <a:extLst>
              <a:ext uri="{FF2B5EF4-FFF2-40B4-BE49-F238E27FC236}">
                <a16:creationId xmlns:a16="http://schemas.microsoft.com/office/drawing/2014/main" id="{4B45AAAB-20B5-EB67-F646-E6CA41E804CE}"/>
              </a:ext>
            </a:extLst>
          </p:cNvPr>
          <p:cNvSpPr txBox="1"/>
          <p:nvPr/>
        </p:nvSpPr>
        <p:spPr>
          <a:xfrm>
            <a:off x="1248697" y="1927319"/>
            <a:ext cx="4847303" cy="2554545"/>
          </a:xfrm>
          <a:prstGeom prst="rect">
            <a:avLst/>
          </a:prstGeom>
          <a:noFill/>
        </p:spPr>
        <p:txBody>
          <a:bodyPr wrap="square" rtlCol="0">
            <a:spAutoFit/>
          </a:bodyPr>
          <a:lstStyle/>
          <a:p>
            <a:r>
              <a:rPr lang="zh-CN" altLang="en-US" sz="3200" dirty="0"/>
              <a:t>变量包括要探究的变量“</a:t>
            </a:r>
            <a:r>
              <a:rPr lang="en-US" altLang="zh-CN" sz="3200" dirty="0" err="1"/>
              <a:t>Saleprice</a:t>
            </a:r>
            <a:r>
              <a:rPr lang="en-US" altLang="zh-CN" sz="3200" dirty="0"/>
              <a:t>(</a:t>
            </a:r>
            <a:r>
              <a:rPr lang="zh-CN" altLang="en-US" sz="3200" dirty="0"/>
              <a:t>房价）”在内一共有</a:t>
            </a:r>
            <a:r>
              <a:rPr lang="en-US" altLang="zh-CN" sz="3200" dirty="0"/>
              <a:t>80</a:t>
            </a:r>
            <a:r>
              <a:rPr lang="zh-CN" altLang="en-US" sz="3200" dirty="0"/>
              <a:t>个，变量从类型上划分可以分为数值型变量与字符型变量</a:t>
            </a:r>
          </a:p>
        </p:txBody>
      </p:sp>
      <p:sp>
        <p:nvSpPr>
          <p:cNvPr id="2" name="文本框 1">
            <a:extLst>
              <a:ext uri="{FF2B5EF4-FFF2-40B4-BE49-F238E27FC236}">
                <a16:creationId xmlns:a16="http://schemas.microsoft.com/office/drawing/2014/main" id="{4F32A394-10A3-DDB4-BD9B-22159FDA59EE}"/>
              </a:ext>
            </a:extLst>
          </p:cNvPr>
          <p:cNvSpPr txBox="1"/>
          <p:nvPr/>
        </p:nvSpPr>
        <p:spPr>
          <a:xfrm>
            <a:off x="6784258" y="1425677"/>
            <a:ext cx="4633513" cy="3539430"/>
          </a:xfrm>
          <a:prstGeom prst="rect">
            <a:avLst/>
          </a:prstGeom>
          <a:noFill/>
        </p:spPr>
        <p:txBody>
          <a:bodyPr wrap="square" rtlCol="0">
            <a:spAutoFit/>
          </a:bodyPr>
          <a:lstStyle/>
          <a:p>
            <a:r>
              <a:rPr lang="zh-CN" altLang="en-US" sz="2800" dirty="0"/>
              <a:t>数据集表示美国</a:t>
            </a:r>
            <a:r>
              <a:rPr lang="en-US" altLang="zh-CN" sz="2800" dirty="0"/>
              <a:t>Ames City </a:t>
            </a:r>
            <a:r>
              <a:rPr lang="zh-CN" altLang="en-US" sz="2800" dirty="0"/>
              <a:t>的住房相关信息，分为</a:t>
            </a:r>
            <a:r>
              <a:rPr lang="en-US" altLang="zh-CN" sz="2800" dirty="0" err="1"/>
              <a:t>train_data</a:t>
            </a:r>
            <a:r>
              <a:rPr lang="zh-CN" altLang="en-US" sz="2800" dirty="0"/>
              <a:t>与</a:t>
            </a:r>
            <a:r>
              <a:rPr lang="en-US" altLang="zh-CN" sz="2800" dirty="0" err="1"/>
              <a:t>test_data</a:t>
            </a:r>
            <a:r>
              <a:rPr lang="zh-CN" altLang="en-US" sz="2800" dirty="0"/>
              <a:t>，即训练数据集与测试数据集，其中训练数据集中含有</a:t>
            </a:r>
            <a:r>
              <a:rPr lang="en-US" altLang="zh-CN" sz="2800" dirty="0" err="1"/>
              <a:t>Saleprice</a:t>
            </a:r>
            <a:r>
              <a:rPr lang="zh-CN" altLang="en-US" sz="2800" dirty="0"/>
              <a:t>，该业务要用训练数据集拟合模型，并对测试数据集的房价进行预测</a:t>
            </a:r>
          </a:p>
        </p:txBody>
      </p:sp>
    </p:spTree>
    <p:extLst>
      <p:ext uri="{BB962C8B-B14F-4D97-AF65-F5344CB8AC3E}">
        <p14:creationId xmlns:p14="http://schemas.microsoft.com/office/powerpoint/2010/main" val="22808291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9A8EDFD9-A7FD-42A7-8CA6-4283185A1A8E}"/>
              </a:ext>
            </a:extLst>
          </p:cNvPr>
          <p:cNvGrpSpPr/>
          <p:nvPr/>
        </p:nvGrpSpPr>
        <p:grpSpPr>
          <a:xfrm>
            <a:off x="-1691710" y="-2304740"/>
            <a:ext cx="17955869" cy="13898750"/>
            <a:chOff x="-1691710" y="-2304740"/>
            <a:chExt cx="17955869" cy="13898750"/>
          </a:xfrm>
        </p:grpSpPr>
        <p:sp>
          <p:nvSpPr>
            <p:cNvPr id="23" name="Circle">
              <a:extLst>
                <a:ext uri="{FF2B5EF4-FFF2-40B4-BE49-F238E27FC236}">
                  <a16:creationId xmlns:a16="http://schemas.microsoft.com/office/drawing/2014/main" id="{63E9939D-DD7A-4EBE-86F7-DEA07B2B305A}"/>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24" name="Rectangle 19">
              <a:extLst>
                <a:ext uri="{FF2B5EF4-FFF2-40B4-BE49-F238E27FC236}">
                  <a16:creationId xmlns:a16="http://schemas.microsoft.com/office/drawing/2014/main" id="{6557D205-B0C7-4734-8FB9-5665D7BCC7D4}"/>
                </a:ext>
              </a:extLst>
            </p:cNvPr>
            <p:cNvSpPr/>
            <p:nvPr/>
          </p:nvSpPr>
          <p:spPr>
            <a:xfrm>
              <a:off x="4152214" y="175783"/>
              <a:ext cx="3995676" cy="469633"/>
            </a:xfrm>
            <a:prstGeom prst="rect">
              <a:avLst/>
            </a:prstGeom>
          </p:spPr>
          <p:txBody>
            <a:bodyPr wrap="none" lIns="0" tIns="0" rIns="0" bIns="0">
              <a:noAutofit/>
            </a:bodyPr>
            <a:lstStyle/>
            <a:p>
              <a:pPr algn="ctr"/>
              <a:endParaRPr lang="zh-CN" altLang="en-US" sz="2000" b="1" spc="1200" dirty="0">
                <a:solidFill>
                  <a:schemeClr val="bg1"/>
                </a:solidFill>
                <a:cs typeface="+mn-ea"/>
                <a:sym typeface="+mn-lt"/>
              </a:endParaRPr>
            </a:p>
          </p:txBody>
        </p:sp>
        <p:sp>
          <p:nvSpPr>
            <p:cNvPr id="25" name="Circle">
              <a:extLst>
                <a:ext uri="{FF2B5EF4-FFF2-40B4-BE49-F238E27FC236}">
                  <a16:creationId xmlns:a16="http://schemas.microsoft.com/office/drawing/2014/main" id="{0FAE7471-85EF-4C91-B4D1-A423619EF888}"/>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6" name="Circle">
              <a:extLst>
                <a:ext uri="{FF2B5EF4-FFF2-40B4-BE49-F238E27FC236}">
                  <a16:creationId xmlns:a16="http://schemas.microsoft.com/office/drawing/2014/main" id="{421D28B3-F8E1-41BD-AD97-0BE136A163D2}"/>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27" name="Circle">
              <a:extLst>
                <a:ext uri="{FF2B5EF4-FFF2-40B4-BE49-F238E27FC236}">
                  <a16:creationId xmlns:a16="http://schemas.microsoft.com/office/drawing/2014/main" id="{141B3F32-9447-4E97-96D8-8338B3A182C8}"/>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grpSp>
        <p:nvGrpSpPr>
          <p:cNvPr id="2" name="Group 97">
            <a:extLst>
              <a:ext uri="{FF2B5EF4-FFF2-40B4-BE49-F238E27FC236}">
                <a16:creationId xmlns:a16="http://schemas.microsoft.com/office/drawing/2014/main" id="{7E66031B-3755-4BB3-8979-4689821FDB1A}"/>
              </a:ext>
            </a:extLst>
          </p:cNvPr>
          <p:cNvGrpSpPr/>
          <p:nvPr/>
        </p:nvGrpSpPr>
        <p:grpSpPr>
          <a:xfrm rot="5400000">
            <a:off x="1022128" y="5116253"/>
            <a:ext cx="1181135" cy="54852"/>
            <a:chOff x="5071484" y="4559432"/>
            <a:chExt cx="1599308" cy="74272"/>
          </a:xfrm>
        </p:grpSpPr>
        <p:sp>
          <p:nvSpPr>
            <p:cNvPr id="3" name="Oval 98">
              <a:extLst>
                <a:ext uri="{FF2B5EF4-FFF2-40B4-BE49-F238E27FC236}">
                  <a16:creationId xmlns:a16="http://schemas.microsoft.com/office/drawing/2014/main" id="{48666250-9B6D-4F4C-87A1-F94F086F5798}"/>
                </a:ext>
              </a:extLst>
            </p:cNvPr>
            <p:cNvSpPr/>
            <p:nvPr/>
          </p:nvSpPr>
          <p:spPr>
            <a:xfrm>
              <a:off x="5834002" y="4559432"/>
              <a:ext cx="74272" cy="7427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nvGrpSpPr>
            <p:cNvPr id="4" name="Group 99">
              <a:extLst>
                <a:ext uri="{FF2B5EF4-FFF2-40B4-BE49-F238E27FC236}">
                  <a16:creationId xmlns:a16="http://schemas.microsoft.com/office/drawing/2014/main" id="{9A723692-5CBC-4FC8-A605-E3098C0E090D}"/>
                </a:ext>
              </a:extLst>
            </p:cNvPr>
            <p:cNvGrpSpPr/>
            <p:nvPr/>
          </p:nvGrpSpPr>
          <p:grpSpPr>
            <a:xfrm>
              <a:off x="5071484" y="4596568"/>
              <a:ext cx="1599308" cy="0"/>
              <a:chOff x="5071484" y="4596568"/>
              <a:chExt cx="1599308" cy="0"/>
            </a:xfrm>
          </p:grpSpPr>
          <p:cxnSp>
            <p:nvCxnSpPr>
              <p:cNvPr id="5" name="Straight Connector 135">
                <a:extLst>
                  <a:ext uri="{FF2B5EF4-FFF2-40B4-BE49-F238E27FC236}">
                    <a16:creationId xmlns:a16="http://schemas.microsoft.com/office/drawing/2014/main" id="{F7D55C04-C99C-4420-946C-05D031D333C0}"/>
                  </a:ext>
                </a:extLst>
              </p:cNvPr>
              <p:cNvCxnSpPr>
                <a:endCxn id="3" idx="2"/>
              </p:cNvCxnSpPr>
              <p:nvPr/>
            </p:nvCxnSpPr>
            <p:spPr>
              <a:xfrm>
                <a:off x="5071484" y="4596568"/>
                <a:ext cx="7625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136">
                <a:extLst>
                  <a:ext uri="{FF2B5EF4-FFF2-40B4-BE49-F238E27FC236}">
                    <a16:creationId xmlns:a16="http://schemas.microsoft.com/office/drawing/2014/main" id="{4B4BB879-6098-4438-B448-4C5AB81D3B0F}"/>
                  </a:ext>
                </a:extLst>
              </p:cNvPr>
              <p:cNvCxnSpPr/>
              <p:nvPr/>
            </p:nvCxnSpPr>
            <p:spPr>
              <a:xfrm>
                <a:off x="5906886" y="4596568"/>
                <a:ext cx="76390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Rounded Rectangle 10">
            <a:extLst>
              <a:ext uri="{FF2B5EF4-FFF2-40B4-BE49-F238E27FC236}">
                <a16:creationId xmlns:a16="http://schemas.microsoft.com/office/drawing/2014/main" id="{8B44596D-CB72-4A4B-8F1A-413854BA9246}"/>
              </a:ext>
            </a:extLst>
          </p:cNvPr>
          <p:cNvSpPr>
            <a:spLocks noChangeAspect="1"/>
          </p:cNvSpPr>
          <p:nvPr/>
        </p:nvSpPr>
        <p:spPr>
          <a:xfrm>
            <a:off x="3546536" y="4190865"/>
            <a:ext cx="533230" cy="533230"/>
          </a:xfrm>
          <a:prstGeom prst="roundRect">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600" dirty="0">
                <a:solidFill>
                  <a:schemeClr val="bg1">
                    <a:lumMod val="95000"/>
                  </a:schemeClr>
                </a:solidFill>
                <a:cs typeface="+mn-ea"/>
                <a:sym typeface="+mn-lt"/>
              </a:rPr>
              <a:t>03</a:t>
            </a:r>
            <a:endParaRPr lang="zh-CN" altLang="zh-CN" sz="1600" dirty="0">
              <a:solidFill>
                <a:schemeClr val="bg1">
                  <a:lumMod val="95000"/>
                </a:schemeClr>
              </a:solidFill>
              <a:cs typeface="+mn-ea"/>
              <a:sym typeface="+mn-lt"/>
            </a:endParaRPr>
          </a:p>
        </p:txBody>
      </p:sp>
      <p:sp>
        <p:nvSpPr>
          <p:cNvPr id="11" name="Rounded Rectangle 14">
            <a:extLst>
              <a:ext uri="{FF2B5EF4-FFF2-40B4-BE49-F238E27FC236}">
                <a16:creationId xmlns:a16="http://schemas.microsoft.com/office/drawing/2014/main" id="{44140AFA-CC49-4E7A-AD9C-5D58D0CAA482}"/>
              </a:ext>
            </a:extLst>
          </p:cNvPr>
          <p:cNvSpPr>
            <a:spLocks noChangeAspect="1"/>
          </p:cNvSpPr>
          <p:nvPr/>
        </p:nvSpPr>
        <p:spPr>
          <a:xfrm>
            <a:off x="3545026" y="1828801"/>
            <a:ext cx="534740" cy="534740"/>
          </a:xfrm>
          <a:prstGeom prst="roundRect">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600" dirty="0">
                <a:solidFill>
                  <a:schemeClr val="bg1">
                    <a:lumMod val="95000"/>
                  </a:schemeClr>
                </a:solidFill>
                <a:cs typeface="+mn-ea"/>
                <a:sym typeface="+mn-lt"/>
              </a:rPr>
              <a:t>01</a:t>
            </a:r>
            <a:endParaRPr lang="zh-CN" altLang="zh-CN" sz="1600" dirty="0">
              <a:solidFill>
                <a:schemeClr val="bg1">
                  <a:lumMod val="95000"/>
                </a:schemeClr>
              </a:solidFill>
              <a:cs typeface="+mn-ea"/>
              <a:sym typeface="+mn-lt"/>
            </a:endParaRPr>
          </a:p>
        </p:txBody>
      </p:sp>
      <p:sp>
        <p:nvSpPr>
          <p:cNvPr id="12" name="Rounded Rectangle 16">
            <a:extLst>
              <a:ext uri="{FF2B5EF4-FFF2-40B4-BE49-F238E27FC236}">
                <a16:creationId xmlns:a16="http://schemas.microsoft.com/office/drawing/2014/main" id="{C899221E-BFAD-4296-B30B-A5A7B2A61A46}"/>
              </a:ext>
            </a:extLst>
          </p:cNvPr>
          <p:cNvSpPr>
            <a:spLocks noChangeAspect="1"/>
          </p:cNvSpPr>
          <p:nvPr/>
        </p:nvSpPr>
        <p:spPr>
          <a:xfrm>
            <a:off x="7662266" y="4190865"/>
            <a:ext cx="534740" cy="533230"/>
          </a:xfrm>
          <a:prstGeom prst="roundRect">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600" dirty="0">
                <a:solidFill>
                  <a:schemeClr val="bg1">
                    <a:lumMod val="95000"/>
                  </a:schemeClr>
                </a:solidFill>
                <a:cs typeface="+mn-ea"/>
                <a:sym typeface="+mn-lt"/>
              </a:rPr>
              <a:t>04</a:t>
            </a:r>
            <a:endParaRPr lang="zh-CN" altLang="zh-CN" sz="1600" dirty="0">
              <a:solidFill>
                <a:schemeClr val="bg1">
                  <a:lumMod val="95000"/>
                </a:schemeClr>
              </a:solidFill>
              <a:cs typeface="+mn-ea"/>
              <a:sym typeface="+mn-lt"/>
            </a:endParaRPr>
          </a:p>
        </p:txBody>
      </p:sp>
      <p:sp>
        <p:nvSpPr>
          <p:cNvPr id="13" name="Rounded Rectangle 23">
            <a:extLst>
              <a:ext uri="{FF2B5EF4-FFF2-40B4-BE49-F238E27FC236}">
                <a16:creationId xmlns:a16="http://schemas.microsoft.com/office/drawing/2014/main" id="{40D6CBDE-7699-4B98-AEFC-C1F26CEF0537}"/>
              </a:ext>
            </a:extLst>
          </p:cNvPr>
          <p:cNvSpPr>
            <a:spLocks noChangeAspect="1"/>
          </p:cNvSpPr>
          <p:nvPr/>
        </p:nvSpPr>
        <p:spPr>
          <a:xfrm>
            <a:off x="7662266" y="1828801"/>
            <a:ext cx="534740" cy="534740"/>
          </a:xfrm>
          <a:prstGeom prst="roundRect">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en-US" altLang="zh-CN" sz="1600" dirty="0">
                <a:solidFill>
                  <a:schemeClr val="bg1">
                    <a:lumMod val="95000"/>
                  </a:schemeClr>
                </a:solidFill>
                <a:cs typeface="+mn-ea"/>
                <a:sym typeface="+mn-lt"/>
              </a:rPr>
              <a:t>02</a:t>
            </a:r>
            <a:endParaRPr lang="zh-CN" altLang="zh-CN" sz="1600" dirty="0">
              <a:solidFill>
                <a:schemeClr val="bg1">
                  <a:lumMod val="95000"/>
                </a:schemeClr>
              </a:solidFill>
              <a:cs typeface="+mn-ea"/>
              <a:sym typeface="+mn-lt"/>
            </a:endParaRPr>
          </a:p>
        </p:txBody>
      </p:sp>
      <p:sp>
        <p:nvSpPr>
          <p:cNvPr id="7" name="文本框 6">
            <a:extLst>
              <a:ext uri="{FF2B5EF4-FFF2-40B4-BE49-F238E27FC236}">
                <a16:creationId xmlns:a16="http://schemas.microsoft.com/office/drawing/2014/main" id="{B8FF04D5-6B8C-EE7F-9FE5-C7D2C1C15F3E}"/>
              </a:ext>
            </a:extLst>
          </p:cNvPr>
          <p:cNvSpPr txBox="1"/>
          <p:nvPr/>
        </p:nvSpPr>
        <p:spPr>
          <a:xfrm>
            <a:off x="4247535" y="1956619"/>
            <a:ext cx="3313471" cy="1477328"/>
          </a:xfrm>
          <a:prstGeom prst="rect">
            <a:avLst/>
          </a:prstGeom>
          <a:noFill/>
        </p:spPr>
        <p:txBody>
          <a:bodyPr wrap="square" rtlCol="0">
            <a:spAutoFit/>
          </a:bodyPr>
          <a:lstStyle/>
          <a:p>
            <a:r>
              <a:rPr lang="zh-CN" altLang="en-US" dirty="0"/>
              <a:t>房屋的整体情况：具体变量有</a:t>
            </a:r>
            <a:r>
              <a:rPr lang="en-US" altLang="zh-CN" dirty="0" err="1"/>
              <a:t>MSSubClass</a:t>
            </a:r>
            <a:r>
              <a:rPr lang="zh-CN" altLang="en-US" dirty="0"/>
              <a:t>（建筑等级）、</a:t>
            </a:r>
            <a:r>
              <a:rPr lang="en-US" altLang="zh-CN" dirty="0" err="1"/>
              <a:t>MSZoning</a:t>
            </a:r>
            <a:r>
              <a:rPr lang="zh-CN" altLang="en-US" dirty="0"/>
              <a:t>（区域分类）、</a:t>
            </a:r>
            <a:r>
              <a:rPr lang="en-US" altLang="zh-CN" dirty="0" err="1"/>
              <a:t>LotArea</a:t>
            </a:r>
            <a:r>
              <a:rPr lang="zh-CN" altLang="en-US" dirty="0"/>
              <a:t>（建筑面积）等，从整体上描述房屋特征</a:t>
            </a:r>
          </a:p>
        </p:txBody>
      </p:sp>
      <p:sp>
        <p:nvSpPr>
          <p:cNvPr id="8" name="文本框 7">
            <a:extLst>
              <a:ext uri="{FF2B5EF4-FFF2-40B4-BE49-F238E27FC236}">
                <a16:creationId xmlns:a16="http://schemas.microsoft.com/office/drawing/2014/main" id="{D8E0B119-7800-5F84-2B8A-D2B2093BC4E3}"/>
              </a:ext>
            </a:extLst>
          </p:cNvPr>
          <p:cNvSpPr txBox="1"/>
          <p:nvPr/>
        </p:nvSpPr>
        <p:spPr>
          <a:xfrm>
            <a:off x="8504903" y="1956619"/>
            <a:ext cx="3274603" cy="1477328"/>
          </a:xfrm>
          <a:prstGeom prst="rect">
            <a:avLst/>
          </a:prstGeom>
          <a:noFill/>
        </p:spPr>
        <p:txBody>
          <a:bodyPr wrap="square" rtlCol="0">
            <a:spAutoFit/>
          </a:bodyPr>
          <a:lstStyle/>
          <a:p>
            <a:r>
              <a:rPr lang="zh-CN" altLang="en-US" dirty="0"/>
              <a:t>房屋的建设，具体包括：</a:t>
            </a:r>
            <a:r>
              <a:rPr lang="en-US" altLang="zh-CN" dirty="0"/>
              <a:t>BsmtFinType1</a:t>
            </a:r>
            <a:r>
              <a:rPr lang="zh-CN" altLang="en-US" dirty="0"/>
              <a:t>（地下室区域质量）、</a:t>
            </a:r>
            <a:r>
              <a:rPr lang="en-US" altLang="zh-CN" dirty="0" err="1"/>
              <a:t>BsmtExposure</a:t>
            </a:r>
            <a:r>
              <a:rPr lang="zh-CN" altLang="en-US" dirty="0"/>
              <a:t>（地下室出口或花园层的墙面）、</a:t>
            </a:r>
            <a:r>
              <a:rPr lang="en-US" altLang="zh-CN" dirty="0" err="1"/>
              <a:t>BsmtCond</a:t>
            </a:r>
            <a:r>
              <a:rPr lang="zh-CN" altLang="en-US" dirty="0"/>
              <a:t>（地下室质量情况）</a:t>
            </a:r>
          </a:p>
        </p:txBody>
      </p:sp>
      <p:sp>
        <p:nvSpPr>
          <p:cNvPr id="14" name="文本框 13">
            <a:extLst>
              <a:ext uri="{FF2B5EF4-FFF2-40B4-BE49-F238E27FC236}">
                <a16:creationId xmlns:a16="http://schemas.microsoft.com/office/drawing/2014/main" id="{5832A325-7E08-9456-4E0F-FCDA24B694F0}"/>
              </a:ext>
            </a:extLst>
          </p:cNvPr>
          <p:cNvSpPr txBox="1"/>
          <p:nvPr/>
        </p:nvSpPr>
        <p:spPr>
          <a:xfrm>
            <a:off x="4325223" y="4277032"/>
            <a:ext cx="3158078" cy="1754326"/>
          </a:xfrm>
          <a:prstGeom prst="rect">
            <a:avLst/>
          </a:prstGeom>
          <a:noFill/>
        </p:spPr>
        <p:txBody>
          <a:bodyPr wrap="square" rtlCol="0">
            <a:spAutoFit/>
          </a:bodyPr>
          <a:lstStyle/>
          <a:p>
            <a:r>
              <a:rPr lang="zh-CN" altLang="en-US" dirty="0"/>
              <a:t>房屋的质量：</a:t>
            </a:r>
            <a:r>
              <a:rPr lang="en-US" altLang="zh-CN" dirty="0"/>
              <a:t>Exterior1st</a:t>
            </a:r>
            <a:r>
              <a:rPr lang="zh-CN" altLang="en-US" dirty="0"/>
              <a:t>（外立面材料</a:t>
            </a:r>
            <a:r>
              <a:rPr lang="en-US" altLang="zh-CN" dirty="0"/>
              <a:t>1</a:t>
            </a:r>
            <a:r>
              <a:rPr lang="zh-CN" altLang="en-US" dirty="0"/>
              <a:t>）、</a:t>
            </a:r>
            <a:r>
              <a:rPr lang="en-US" altLang="zh-CN" dirty="0" err="1"/>
              <a:t>MasVnrType</a:t>
            </a:r>
            <a:r>
              <a:rPr lang="zh-CN" altLang="en-US" dirty="0"/>
              <a:t>（装饰石材面积）、</a:t>
            </a:r>
            <a:r>
              <a:rPr lang="en-US" altLang="zh-CN" dirty="0" err="1"/>
              <a:t>ExterCond</a:t>
            </a:r>
            <a:r>
              <a:rPr lang="zh-CN" altLang="en-US" dirty="0"/>
              <a:t>（外立面材料外观情况）等，具体内容为房屋的用材，质量评估情况</a:t>
            </a:r>
          </a:p>
        </p:txBody>
      </p:sp>
      <p:sp>
        <p:nvSpPr>
          <p:cNvPr id="15" name="文本框 14">
            <a:extLst>
              <a:ext uri="{FF2B5EF4-FFF2-40B4-BE49-F238E27FC236}">
                <a16:creationId xmlns:a16="http://schemas.microsoft.com/office/drawing/2014/main" id="{F6A948FD-A955-0CEA-A311-959B9881520B}"/>
              </a:ext>
            </a:extLst>
          </p:cNvPr>
          <p:cNvSpPr txBox="1"/>
          <p:nvPr/>
        </p:nvSpPr>
        <p:spPr>
          <a:xfrm>
            <a:off x="8466035" y="4375355"/>
            <a:ext cx="3342507" cy="1200329"/>
          </a:xfrm>
          <a:prstGeom prst="rect">
            <a:avLst/>
          </a:prstGeom>
          <a:noFill/>
        </p:spPr>
        <p:txBody>
          <a:bodyPr wrap="square" rtlCol="0">
            <a:spAutoFit/>
          </a:bodyPr>
          <a:lstStyle/>
          <a:p>
            <a:r>
              <a:rPr lang="zh-CN" altLang="en-US" dirty="0"/>
              <a:t>房屋的设备，如：</a:t>
            </a:r>
            <a:r>
              <a:rPr lang="en-US" altLang="zh-CN" dirty="0"/>
              <a:t>Heating</a:t>
            </a:r>
            <a:r>
              <a:rPr lang="zh-CN" altLang="en-US" dirty="0"/>
              <a:t>（采暖面积）、</a:t>
            </a:r>
            <a:r>
              <a:rPr lang="en-US" altLang="zh-CN" dirty="0" err="1"/>
              <a:t>CentralAir</a:t>
            </a:r>
            <a:r>
              <a:rPr lang="zh-CN" altLang="en-US" dirty="0"/>
              <a:t>（中央空调系统）、</a:t>
            </a:r>
            <a:r>
              <a:rPr lang="en-US" altLang="zh-CN" dirty="0"/>
              <a:t>Electrical</a:t>
            </a:r>
            <a:r>
              <a:rPr lang="zh-CN" altLang="en-US" dirty="0"/>
              <a:t>（电力系统）</a:t>
            </a:r>
          </a:p>
        </p:txBody>
      </p:sp>
      <p:sp>
        <p:nvSpPr>
          <p:cNvPr id="16" name="文本框 15">
            <a:extLst>
              <a:ext uri="{FF2B5EF4-FFF2-40B4-BE49-F238E27FC236}">
                <a16:creationId xmlns:a16="http://schemas.microsoft.com/office/drawing/2014/main" id="{DCA7711B-6135-4C55-5038-12323D721D52}"/>
              </a:ext>
            </a:extLst>
          </p:cNvPr>
          <p:cNvSpPr txBox="1"/>
          <p:nvPr/>
        </p:nvSpPr>
        <p:spPr>
          <a:xfrm>
            <a:off x="4847679" y="192668"/>
            <a:ext cx="2919804" cy="584775"/>
          </a:xfrm>
          <a:prstGeom prst="rect">
            <a:avLst/>
          </a:prstGeom>
          <a:noFill/>
        </p:spPr>
        <p:txBody>
          <a:bodyPr wrap="square" rtlCol="0">
            <a:spAutoFit/>
          </a:bodyPr>
          <a:lstStyle/>
          <a:p>
            <a:r>
              <a:rPr lang="zh-CN" altLang="en-US" sz="3200" dirty="0">
                <a:solidFill>
                  <a:schemeClr val="bg1"/>
                </a:solidFill>
              </a:rPr>
              <a:t>数据变量类别</a:t>
            </a:r>
          </a:p>
        </p:txBody>
      </p:sp>
    </p:spTree>
    <p:extLst>
      <p:ext uri="{BB962C8B-B14F-4D97-AF65-F5344CB8AC3E}">
        <p14:creationId xmlns:p14="http://schemas.microsoft.com/office/powerpoint/2010/main" val="1346936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4" presetClass="entr" presetSubtype="10" fill="hold" grpId="0" nodeType="withEffect">
                                  <p:stCondLst>
                                    <p:cond delay="350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1500"/>
                                        <p:tgtEl>
                                          <p:spTgt spid="10"/>
                                        </p:tgtEl>
                                      </p:cBhvr>
                                    </p:animEffect>
                                  </p:childTnLst>
                                </p:cTn>
                              </p:par>
                              <p:par>
                                <p:cTn id="11" presetID="14" presetClass="entr" presetSubtype="10" fill="hold" grpId="0" nodeType="withEffect">
                                  <p:stCondLst>
                                    <p:cond delay="350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1500"/>
                                        <p:tgtEl>
                                          <p:spTgt spid="11"/>
                                        </p:tgtEl>
                                      </p:cBhvr>
                                    </p:animEffect>
                                  </p:childTnLst>
                                </p:cTn>
                              </p:par>
                              <p:par>
                                <p:cTn id="14" presetID="14" presetClass="entr" presetSubtype="10" fill="hold" grpId="0" nodeType="withEffect">
                                  <p:stCondLst>
                                    <p:cond delay="350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1500"/>
                                        <p:tgtEl>
                                          <p:spTgt spid="12"/>
                                        </p:tgtEl>
                                      </p:cBhvr>
                                    </p:animEffect>
                                  </p:childTnLst>
                                </p:cTn>
                              </p:par>
                              <p:par>
                                <p:cTn id="17" presetID="14" presetClass="entr" presetSubtype="10" fill="hold" grpId="0" nodeType="withEffect">
                                  <p:stCondLst>
                                    <p:cond delay="350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1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7" grpId="0"/>
      <p:bldP spid="8"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17E5FAF-0B62-CE0C-A391-110419D57323}"/>
              </a:ext>
            </a:extLst>
          </p:cNvPr>
          <p:cNvPicPr>
            <a:picLocks noChangeAspect="1"/>
          </p:cNvPicPr>
          <p:nvPr/>
        </p:nvPicPr>
        <p:blipFill>
          <a:blip r:embed="rId3"/>
          <a:stretch>
            <a:fillRect/>
          </a:stretch>
        </p:blipFill>
        <p:spPr>
          <a:xfrm>
            <a:off x="0" y="0"/>
            <a:ext cx="12192000" cy="6858000"/>
          </a:xfrm>
          <a:prstGeom prst="rect">
            <a:avLst/>
          </a:prstGeom>
        </p:spPr>
      </p:pic>
      <p:sp>
        <p:nvSpPr>
          <p:cNvPr id="15" name="Circle">
            <a:extLst>
              <a:ext uri="{FF2B5EF4-FFF2-40B4-BE49-F238E27FC236}">
                <a16:creationId xmlns:a16="http://schemas.microsoft.com/office/drawing/2014/main" id="{4401C406-961D-B749-A2E1-BEC70174B60B}"/>
              </a:ext>
            </a:extLst>
          </p:cNvPr>
          <p:cNvSpPr/>
          <p:nvPr/>
        </p:nvSpPr>
        <p:spPr>
          <a:xfrm>
            <a:off x="1630654" y="1138502"/>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5" name="Text Box 7">
            <a:extLst>
              <a:ext uri="{FF2B5EF4-FFF2-40B4-BE49-F238E27FC236}">
                <a16:creationId xmlns:a16="http://schemas.microsoft.com/office/drawing/2014/main" id="{3DC72705-4BEA-4546-9FCB-EC297243808D}"/>
              </a:ext>
            </a:extLst>
          </p:cNvPr>
          <p:cNvSpPr txBox="1">
            <a:spLocks noChangeArrowheads="1"/>
          </p:cNvSpPr>
          <p:nvPr/>
        </p:nvSpPr>
        <p:spPr bwMode="auto">
          <a:xfrm>
            <a:off x="2173536" y="1685936"/>
            <a:ext cx="2450670" cy="2441564"/>
          </a:xfrm>
          <a:prstGeom prst="rect">
            <a:avLst/>
          </a:prstGeom>
          <a:noFill/>
          <a:ln w="9525">
            <a:noFill/>
            <a:miter lim="800000"/>
            <a:headEnd/>
            <a:tailEnd/>
          </a:ln>
        </p:spPr>
        <p:txBody>
          <a:bodyPr wrap="none" lIns="60959" tIns="30479" rIns="60959" bIns="30479">
            <a:spAutoFit/>
          </a:bodyPr>
          <a:lstStyle/>
          <a:p>
            <a:pPr algn="ctr" defTabSz="1088223"/>
            <a:r>
              <a:rPr lang="en-US" altLang="zh-CN" sz="15466" kern="0" dirty="0">
                <a:solidFill>
                  <a:schemeClr val="bg1"/>
                </a:solidFill>
                <a:effectLst>
                  <a:outerShdw blurRad="38100" dist="38100" dir="2700000" algn="tl">
                    <a:srgbClr val="000000">
                      <a:alpha val="43137"/>
                    </a:srgbClr>
                  </a:outerShdw>
                </a:effectLst>
                <a:cs typeface="+mn-ea"/>
                <a:sym typeface="+mn-lt"/>
              </a:rPr>
              <a:t>02</a:t>
            </a:r>
            <a:endParaRPr lang="en-CA" sz="15466" spc="-15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7848FF5C-5400-46B8-907F-78C57DFC511A}"/>
              </a:ext>
            </a:extLst>
          </p:cNvPr>
          <p:cNvGrpSpPr/>
          <p:nvPr/>
        </p:nvGrpSpPr>
        <p:grpSpPr>
          <a:xfrm rot="10800000" flipH="1">
            <a:off x="-520700" y="4127500"/>
            <a:ext cx="12725400" cy="2730499"/>
            <a:chOff x="2241547" y="-1"/>
            <a:chExt cx="9950451" cy="3972515"/>
          </a:xfrm>
        </p:grpSpPr>
        <p:sp>
          <p:nvSpPr>
            <p:cNvPr id="7" name="Freeform 68">
              <a:extLst>
                <a:ext uri="{FF2B5EF4-FFF2-40B4-BE49-F238E27FC236}">
                  <a16:creationId xmlns:a16="http://schemas.microsoft.com/office/drawing/2014/main" id="{26C57696-D386-4EA9-9227-E71A83A72FFA}"/>
                </a:ext>
              </a:extLst>
            </p:cNvPr>
            <p:cNvSpPr>
              <a:spLocks/>
            </p:cNvSpPr>
            <p:nvPr userDrawn="1"/>
          </p:nvSpPr>
          <p:spPr bwMode="auto">
            <a:xfrm>
              <a:off x="2241547" y="-1"/>
              <a:ext cx="9950451" cy="3972515"/>
            </a:xfrm>
            <a:custGeom>
              <a:avLst/>
              <a:gdLst>
                <a:gd name="T0" fmla="*/ 1346 w 1346"/>
                <a:gd name="T1" fmla="*/ 352 h 518"/>
                <a:gd name="T2" fmla="*/ 814 w 1346"/>
                <a:gd name="T3" fmla="*/ 346 h 518"/>
                <a:gd name="T4" fmla="*/ 0 w 1346"/>
                <a:gd name="T5" fmla="*/ 0 h 518"/>
                <a:gd name="T6" fmla="*/ 1346 w 1346"/>
                <a:gd name="T7" fmla="*/ 0 h 518"/>
                <a:gd name="T8" fmla="*/ 1346 w 1346"/>
                <a:gd name="T9" fmla="*/ 352 h 518"/>
              </a:gdLst>
              <a:ahLst/>
              <a:cxnLst>
                <a:cxn ang="0">
                  <a:pos x="T0" y="T1"/>
                </a:cxn>
                <a:cxn ang="0">
                  <a:pos x="T2" y="T3"/>
                </a:cxn>
                <a:cxn ang="0">
                  <a:pos x="T4" y="T5"/>
                </a:cxn>
                <a:cxn ang="0">
                  <a:pos x="T6" y="T7"/>
                </a:cxn>
                <a:cxn ang="0">
                  <a:pos x="T8" y="T9"/>
                </a:cxn>
              </a:cxnLst>
              <a:rect l="0" t="0" r="r" b="b"/>
              <a:pathLst>
                <a:path w="1346" h="518">
                  <a:moveTo>
                    <a:pt x="1346" y="352"/>
                  </a:moveTo>
                  <a:cubicBezTo>
                    <a:pt x="1346" y="352"/>
                    <a:pt x="1151" y="518"/>
                    <a:pt x="814" y="346"/>
                  </a:cubicBezTo>
                  <a:cubicBezTo>
                    <a:pt x="576" y="224"/>
                    <a:pt x="312" y="0"/>
                    <a:pt x="0" y="0"/>
                  </a:cubicBezTo>
                  <a:cubicBezTo>
                    <a:pt x="1346" y="0"/>
                    <a:pt x="1346" y="0"/>
                    <a:pt x="1346" y="0"/>
                  </a:cubicBezTo>
                  <a:lnTo>
                    <a:pt x="1346" y="352"/>
                  </a:lnTo>
                  <a:close/>
                </a:path>
              </a:pathLst>
            </a:custGeom>
            <a:gradFill>
              <a:gsLst>
                <a:gs pos="18000">
                  <a:schemeClr val="accent1">
                    <a:lumMod val="60000"/>
                    <a:lumOff val="40000"/>
                  </a:schemeClr>
                </a:gs>
                <a:gs pos="58000">
                  <a:schemeClr val="accent1"/>
                </a:gs>
              </a:gsLst>
              <a:lin ang="18900000" scaled="1"/>
            </a:gradFill>
            <a:ln>
              <a:no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8" name="Freeform 69">
              <a:extLst>
                <a:ext uri="{FF2B5EF4-FFF2-40B4-BE49-F238E27FC236}">
                  <a16:creationId xmlns:a16="http://schemas.microsoft.com/office/drawing/2014/main" id="{B8F8B653-5C82-4FAB-977A-095BE661E8A3}"/>
                </a:ext>
              </a:extLst>
            </p:cNvPr>
            <p:cNvSpPr>
              <a:spLocks/>
            </p:cNvSpPr>
            <p:nvPr userDrawn="1"/>
          </p:nvSpPr>
          <p:spPr bwMode="auto">
            <a:xfrm>
              <a:off x="6162062" y="-1"/>
              <a:ext cx="6029936" cy="2328077"/>
            </a:xfrm>
            <a:custGeom>
              <a:avLst/>
              <a:gdLst>
                <a:gd name="T0" fmla="*/ 773 w 773"/>
                <a:gd name="T1" fmla="*/ 0 h 318"/>
                <a:gd name="T2" fmla="*/ 773 w 773"/>
                <a:gd name="T3" fmla="*/ 316 h 318"/>
                <a:gd name="T4" fmla="*/ 0 w 773"/>
                <a:gd name="T5" fmla="*/ 0 h 318"/>
                <a:gd name="T6" fmla="*/ 773 w 773"/>
                <a:gd name="T7" fmla="*/ 0 h 318"/>
              </a:gdLst>
              <a:ahLst/>
              <a:cxnLst>
                <a:cxn ang="0">
                  <a:pos x="T0" y="T1"/>
                </a:cxn>
                <a:cxn ang="0">
                  <a:pos x="T2" y="T3"/>
                </a:cxn>
                <a:cxn ang="0">
                  <a:pos x="T4" y="T5"/>
                </a:cxn>
                <a:cxn ang="0">
                  <a:pos x="T6" y="T7"/>
                </a:cxn>
              </a:cxnLst>
              <a:rect l="0" t="0" r="r" b="b"/>
              <a:pathLst>
                <a:path w="773" h="318">
                  <a:moveTo>
                    <a:pt x="773" y="0"/>
                  </a:moveTo>
                  <a:cubicBezTo>
                    <a:pt x="773" y="316"/>
                    <a:pt x="773" y="316"/>
                    <a:pt x="773" y="316"/>
                  </a:cubicBezTo>
                  <a:cubicBezTo>
                    <a:pt x="642" y="318"/>
                    <a:pt x="266" y="294"/>
                    <a:pt x="0" y="0"/>
                  </a:cubicBezTo>
                  <a:lnTo>
                    <a:pt x="773" y="0"/>
                  </a:lnTo>
                  <a:close/>
                </a:path>
              </a:pathLst>
            </a:custGeom>
            <a:gradFill flip="none" rotWithShape="1">
              <a:gsLst>
                <a:gs pos="15000">
                  <a:schemeClr val="accent2"/>
                </a:gs>
                <a:gs pos="91000">
                  <a:schemeClr val="accent1"/>
                </a:gs>
              </a:gsLst>
              <a:lin ang="18900000" scaled="1"/>
              <a:tileRect/>
            </a:gradFill>
            <a:ln>
              <a:noFill/>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sp>
        <p:nvSpPr>
          <p:cNvPr id="17" name="Circle">
            <a:extLst>
              <a:ext uri="{FF2B5EF4-FFF2-40B4-BE49-F238E27FC236}">
                <a16:creationId xmlns:a16="http://schemas.microsoft.com/office/drawing/2014/main" id="{ACFCBED2-BB80-B747-920D-FBD48E407B3E}"/>
              </a:ext>
            </a:extLst>
          </p:cNvPr>
          <p:cNvSpPr/>
          <p:nvPr/>
        </p:nvSpPr>
        <p:spPr>
          <a:xfrm>
            <a:off x="856099" y="4851137"/>
            <a:ext cx="1076920" cy="1076920"/>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8" name="Circle">
            <a:extLst>
              <a:ext uri="{FF2B5EF4-FFF2-40B4-BE49-F238E27FC236}">
                <a16:creationId xmlns:a16="http://schemas.microsoft.com/office/drawing/2014/main" id="{C62A2372-E1C5-CC4F-A046-0C7458C17B6F}"/>
              </a:ext>
            </a:extLst>
          </p:cNvPr>
          <p:cNvSpPr/>
          <p:nvPr/>
        </p:nvSpPr>
        <p:spPr>
          <a:xfrm>
            <a:off x="1089673" y="452379"/>
            <a:ext cx="362943" cy="362943"/>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9" name="Circle">
            <a:extLst>
              <a:ext uri="{FF2B5EF4-FFF2-40B4-BE49-F238E27FC236}">
                <a16:creationId xmlns:a16="http://schemas.microsoft.com/office/drawing/2014/main" id="{F7CEEFF1-A07D-5543-854B-C7311F49D78A}"/>
              </a:ext>
            </a:extLst>
          </p:cNvPr>
          <p:cNvSpPr/>
          <p:nvPr/>
        </p:nvSpPr>
        <p:spPr>
          <a:xfrm>
            <a:off x="10163150" y="-1439117"/>
            <a:ext cx="4966380" cy="4966380"/>
          </a:xfrm>
          <a:prstGeom prst="ellipse">
            <a:avLst/>
          </a:prstGeom>
          <a:ln w="12700">
            <a:solidFill>
              <a:schemeClr val="bg1">
                <a:lumMod val="65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1" name="Circle">
            <a:extLst>
              <a:ext uri="{FF2B5EF4-FFF2-40B4-BE49-F238E27FC236}">
                <a16:creationId xmlns:a16="http://schemas.microsoft.com/office/drawing/2014/main" id="{C529E2AF-266D-124F-AC19-E59BE1D5E128}"/>
              </a:ext>
            </a:extLst>
          </p:cNvPr>
          <p:cNvSpPr/>
          <p:nvPr/>
        </p:nvSpPr>
        <p:spPr>
          <a:xfrm>
            <a:off x="9957435" y="1138502"/>
            <a:ext cx="411430" cy="411430"/>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0" name="矩形 9">
            <a:extLst>
              <a:ext uri="{FF2B5EF4-FFF2-40B4-BE49-F238E27FC236}">
                <a16:creationId xmlns:a16="http://schemas.microsoft.com/office/drawing/2014/main" id="{1EE8A7C4-78E2-84D5-4014-000214EEF5A0}"/>
              </a:ext>
            </a:extLst>
          </p:cNvPr>
          <p:cNvSpPr/>
          <p:nvPr/>
        </p:nvSpPr>
        <p:spPr>
          <a:xfrm>
            <a:off x="5396038" y="2009746"/>
            <a:ext cx="4801314" cy="1200329"/>
          </a:xfrm>
          <a:prstGeom prst="rect">
            <a:avLst/>
          </a:prstGeom>
          <a:noFill/>
        </p:spPr>
        <p:txBody>
          <a:bodyPr wrap="none" lIns="91440" tIns="45720" rIns="91440" bIns="45720">
            <a:spAutoFit/>
          </a:bodyPr>
          <a:lstStyle/>
          <a:p>
            <a:pPr algn="ctr"/>
            <a:r>
              <a:rPr lang="zh-CN" alt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数据预处理</a:t>
            </a:r>
          </a:p>
        </p:txBody>
      </p:sp>
    </p:spTree>
    <p:extLst>
      <p:ext uri="{BB962C8B-B14F-4D97-AF65-F5344CB8AC3E}">
        <p14:creationId xmlns:p14="http://schemas.microsoft.com/office/powerpoint/2010/main" val="26290965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1000" fill="hold"/>
                                        <p:tgtEl>
                                          <p:spTgt spid="17"/>
                                        </p:tgtEl>
                                        <p:attrNameLst>
                                          <p:attrName>ppt_w</p:attrName>
                                        </p:attrNameLst>
                                      </p:cBhvr>
                                      <p:tavLst>
                                        <p:tav tm="0">
                                          <p:val>
                                            <p:fltVal val="0"/>
                                          </p:val>
                                        </p:tav>
                                        <p:tav tm="100000">
                                          <p:val>
                                            <p:strVal val="#ppt_w"/>
                                          </p:val>
                                        </p:tav>
                                      </p:tavLst>
                                    </p:anim>
                                    <p:anim calcmode="lin" valueType="num">
                                      <p:cBhvr>
                                        <p:cTn id="21" dur="1000" fill="hold"/>
                                        <p:tgtEl>
                                          <p:spTgt spid="17"/>
                                        </p:tgtEl>
                                        <p:attrNameLst>
                                          <p:attrName>ppt_h</p:attrName>
                                        </p:attrNameLst>
                                      </p:cBhvr>
                                      <p:tavLst>
                                        <p:tav tm="0">
                                          <p:val>
                                            <p:fltVal val="0"/>
                                          </p:val>
                                        </p:tav>
                                        <p:tav tm="100000">
                                          <p:val>
                                            <p:strVal val="#ppt_h"/>
                                          </p:val>
                                        </p:tav>
                                      </p:tavLst>
                                    </p:anim>
                                    <p:anim calcmode="lin" valueType="num">
                                      <p:cBhvr>
                                        <p:cTn id="22" dur="1000" fill="hold"/>
                                        <p:tgtEl>
                                          <p:spTgt spid="17"/>
                                        </p:tgtEl>
                                        <p:attrNameLst>
                                          <p:attrName>style.rotation</p:attrName>
                                        </p:attrNameLst>
                                      </p:cBhvr>
                                      <p:tavLst>
                                        <p:tav tm="0">
                                          <p:val>
                                            <p:fltVal val="90"/>
                                          </p:val>
                                        </p:tav>
                                        <p:tav tm="100000">
                                          <p:val>
                                            <p:fltVal val="0"/>
                                          </p:val>
                                        </p:tav>
                                      </p:tavLst>
                                    </p:anim>
                                    <p:animEffect transition="in" filter="fade">
                                      <p:cBhvr>
                                        <p:cTn id="23" dur="1000"/>
                                        <p:tgtEl>
                                          <p:spTgt spid="17"/>
                                        </p:tgtEl>
                                      </p:cBhvr>
                                    </p:animEffect>
                                  </p:childTnLst>
                                </p:cTn>
                              </p:par>
                            </p:childTnLst>
                          </p:cTn>
                        </p:par>
                        <p:par>
                          <p:cTn id="24" fill="hold">
                            <p:stCondLst>
                              <p:cond delay="2500"/>
                            </p:stCondLst>
                            <p:childTnLst>
                              <p:par>
                                <p:cTn id="25" presetID="31"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1000" fill="hold"/>
                                        <p:tgtEl>
                                          <p:spTgt spid="18"/>
                                        </p:tgtEl>
                                        <p:attrNameLst>
                                          <p:attrName>ppt_w</p:attrName>
                                        </p:attrNameLst>
                                      </p:cBhvr>
                                      <p:tavLst>
                                        <p:tav tm="0">
                                          <p:val>
                                            <p:fltVal val="0"/>
                                          </p:val>
                                        </p:tav>
                                        <p:tav tm="100000">
                                          <p:val>
                                            <p:strVal val="#ppt_w"/>
                                          </p:val>
                                        </p:tav>
                                      </p:tavLst>
                                    </p:anim>
                                    <p:anim calcmode="lin" valueType="num">
                                      <p:cBhvr>
                                        <p:cTn id="28" dur="1000" fill="hold"/>
                                        <p:tgtEl>
                                          <p:spTgt spid="18"/>
                                        </p:tgtEl>
                                        <p:attrNameLst>
                                          <p:attrName>ppt_h</p:attrName>
                                        </p:attrNameLst>
                                      </p:cBhvr>
                                      <p:tavLst>
                                        <p:tav tm="0">
                                          <p:val>
                                            <p:fltVal val="0"/>
                                          </p:val>
                                        </p:tav>
                                        <p:tav tm="100000">
                                          <p:val>
                                            <p:strVal val="#ppt_h"/>
                                          </p:val>
                                        </p:tav>
                                      </p:tavLst>
                                    </p:anim>
                                    <p:anim calcmode="lin" valueType="num">
                                      <p:cBhvr>
                                        <p:cTn id="29" dur="1000" fill="hold"/>
                                        <p:tgtEl>
                                          <p:spTgt spid="18"/>
                                        </p:tgtEl>
                                        <p:attrNameLst>
                                          <p:attrName>style.rotation</p:attrName>
                                        </p:attrNameLst>
                                      </p:cBhvr>
                                      <p:tavLst>
                                        <p:tav tm="0">
                                          <p:val>
                                            <p:fltVal val="90"/>
                                          </p:val>
                                        </p:tav>
                                        <p:tav tm="100000">
                                          <p:val>
                                            <p:fltVal val="0"/>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1000" fill="hold"/>
                                        <p:tgtEl>
                                          <p:spTgt spid="19"/>
                                        </p:tgtEl>
                                        <p:attrNameLst>
                                          <p:attrName>ppt_w</p:attrName>
                                        </p:attrNameLst>
                                      </p:cBhvr>
                                      <p:tavLst>
                                        <p:tav tm="0">
                                          <p:val>
                                            <p:fltVal val="0"/>
                                          </p:val>
                                        </p:tav>
                                        <p:tav tm="100000">
                                          <p:val>
                                            <p:strVal val="#ppt_w"/>
                                          </p:val>
                                        </p:tav>
                                      </p:tavLst>
                                    </p:anim>
                                    <p:anim calcmode="lin" valueType="num">
                                      <p:cBhvr>
                                        <p:cTn id="36" dur="1000" fill="hold"/>
                                        <p:tgtEl>
                                          <p:spTgt spid="19"/>
                                        </p:tgtEl>
                                        <p:attrNameLst>
                                          <p:attrName>ppt_h</p:attrName>
                                        </p:attrNameLst>
                                      </p:cBhvr>
                                      <p:tavLst>
                                        <p:tav tm="0">
                                          <p:val>
                                            <p:fltVal val="0"/>
                                          </p:val>
                                        </p:tav>
                                        <p:tav tm="100000">
                                          <p:val>
                                            <p:strVal val="#ppt_h"/>
                                          </p:val>
                                        </p:tav>
                                      </p:tavLst>
                                    </p:anim>
                                    <p:anim calcmode="lin" valueType="num">
                                      <p:cBhvr>
                                        <p:cTn id="37" dur="1000" fill="hold"/>
                                        <p:tgtEl>
                                          <p:spTgt spid="19"/>
                                        </p:tgtEl>
                                        <p:attrNameLst>
                                          <p:attrName>style.rotation</p:attrName>
                                        </p:attrNameLst>
                                      </p:cBhvr>
                                      <p:tavLst>
                                        <p:tav tm="0">
                                          <p:val>
                                            <p:fltVal val="90"/>
                                          </p:val>
                                        </p:tav>
                                        <p:tav tm="100000">
                                          <p:val>
                                            <p:fltVal val="0"/>
                                          </p:val>
                                        </p:tav>
                                      </p:tavLst>
                                    </p:anim>
                                    <p:animEffect transition="in" filter="fade">
                                      <p:cBhvr>
                                        <p:cTn id="38" dur="1000"/>
                                        <p:tgtEl>
                                          <p:spTgt spid="19"/>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1000" fill="hold"/>
                                        <p:tgtEl>
                                          <p:spTgt spid="21"/>
                                        </p:tgtEl>
                                        <p:attrNameLst>
                                          <p:attrName>ppt_w</p:attrName>
                                        </p:attrNameLst>
                                      </p:cBhvr>
                                      <p:tavLst>
                                        <p:tav tm="0">
                                          <p:val>
                                            <p:fltVal val="0"/>
                                          </p:val>
                                        </p:tav>
                                        <p:tav tm="100000">
                                          <p:val>
                                            <p:strVal val="#ppt_w"/>
                                          </p:val>
                                        </p:tav>
                                      </p:tavLst>
                                    </p:anim>
                                    <p:anim calcmode="lin" valueType="num">
                                      <p:cBhvr>
                                        <p:cTn id="42" dur="1000" fill="hold"/>
                                        <p:tgtEl>
                                          <p:spTgt spid="21"/>
                                        </p:tgtEl>
                                        <p:attrNameLst>
                                          <p:attrName>ppt_h</p:attrName>
                                        </p:attrNameLst>
                                      </p:cBhvr>
                                      <p:tavLst>
                                        <p:tav tm="0">
                                          <p:val>
                                            <p:fltVal val="0"/>
                                          </p:val>
                                        </p:tav>
                                        <p:tav tm="100000">
                                          <p:val>
                                            <p:strVal val="#ppt_h"/>
                                          </p:val>
                                        </p:tav>
                                      </p:tavLst>
                                    </p:anim>
                                    <p:anim calcmode="lin" valueType="num">
                                      <p:cBhvr>
                                        <p:cTn id="43" dur="1000" fill="hold"/>
                                        <p:tgtEl>
                                          <p:spTgt spid="21"/>
                                        </p:tgtEl>
                                        <p:attrNameLst>
                                          <p:attrName>style.rotation</p:attrName>
                                        </p:attrNameLst>
                                      </p:cBhvr>
                                      <p:tavLst>
                                        <p:tav tm="0">
                                          <p:val>
                                            <p:fltVal val="90"/>
                                          </p:val>
                                        </p:tav>
                                        <p:tav tm="100000">
                                          <p:val>
                                            <p:fltVal val="0"/>
                                          </p:val>
                                        </p:tav>
                                      </p:tavLst>
                                    </p:anim>
                                    <p:animEffect transition="in" filter="fade">
                                      <p:cBhvr>
                                        <p:cTn id="4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17" grpId="0" animBg="1"/>
      <p:bldP spid="18" grpId="0" animBg="1"/>
      <p:bldP spid="19"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91A000D6-2D1F-4A1A-B616-F47D266762F4}"/>
              </a:ext>
            </a:extLst>
          </p:cNvPr>
          <p:cNvGrpSpPr/>
          <p:nvPr/>
        </p:nvGrpSpPr>
        <p:grpSpPr>
          <a:xfrm>
            <a:off x="-1691710" y="-2304740"/>
            <a:ext cx="17955869" cy="13898750"/>
            <a:chOff x="-1691710" y="-2304740"/>
            <a:chExt cx="17955869" cy="13898750"/>
          </a:xfrm>
        </p:grpSpPr>
        <p:sp>
          <p:nvSpPr>
            <p:cNvPr id="17" name="Circle">
              <a:extLst>
                <a:ext uri="{FF2B5EF4-FFF2-40B4-BE49-F238E27FC236}">
                  <a16:creationId xmlns:a16="http://schemas.microsoft.com/office/drawing/2014/main" id="{4127A0C0-A735-4D9F-AA81-E49BC0AF4FC7}"/>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18" name="Rectangle 19">
              <a:extLst>
                <a:ext uri="{FF2B5EF4-FFF2-40B4-BE49-F238E27FC236}">
                  <a16:creationId xmlns:a16="http://schemas.microsoft.com/office/drawing/2014/main" id="{DBF0D8D1-BDBD-40FC-9AEE-53C7905F378F}"/>
                </a:ext>
              </a:extLst>
            </p:cNvPr>
            <p:cNvSpPr/>
            <p:nvPr/>
          </p:nvSpPr>
          <p:spPr>
            <a:xfrm>
              <a:off x="4152214" y="175783"/>
              <a:ext cx="3995676" cy="469633"/>
            </a:xfrm>
            <a:prstGeom prst="rect">
              <a:avLst/>
            </a:prstGeom>
          </p:spPr>
          <p:txBody>
            <a:bodyPr wrap="none" lIns="0" tIns="0" rIns="0" bIns="0">
              <a:noAutofit/>
            </a:bodyPr>
            <a:lstStyle/>
            <a:p>
              <a:pPr algn="ctr"/>
              <a:endParaRPr lang="zh-CN" altLang="en-US" sz="2000" b="1" spc="1200" dirty="0">
                <a:solidFill>
                  <a:schemeClr val="bg1"/>
                </a:solidFill>
                <a:cs typeface="+mn-ea"/>
                <a:sym typeface="+mn-lt"/>
              </a:endParaRPr>
            </a:p>
          </p:txBody>
        </p:sp>
        <p:sp>
          <p:nvSpPr>
            <p:cNvPr id="19" name="Circle">
              <a:extLst>
                <a:ext uri="{FF2B5EF4-FFF2-40B4-BE49-F238E27FC236}">
                  <a16:creationId xmlns:a16="http://schemas.microsoft.com/office/drawing/2014/main" id="{3BC26BA3-B970-4EE7-9461-0613810E5900}"/>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20" name="Circle">
              <a:extLst>
                <a:ext uri="{FF2B5EF4-FFF2-40B4-BE49-F238E27FC236}">
                  <a16:creationId xmlns:a16="http://schemas.microsoft.com/office/drawing/2014/main" id="{40529A83-3B27-47B2-865A-349C5ABD165A}"/>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21" name="Circle">
              <a:extLst>
                <a:ext uri="{FF2B5EF4-FFF2-40B4-BE49-F238E27FC236}">
                  <a16:creationId xmlns:a16="http://schemas.microsoft.com/office/drawing/2014/main" id="{F2AE91B6-CE05-45B6-ADB4-6F33FF37733D}"/>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sp>
        <p:nvSpPr>
          <p:cNvPr id="2" name="Oval 14">
            <a:extLst>
              <a:ext uri="{FF2B5EF4-FFF2-40B4-BE49-F238E27FC236}">
                <a16:creationId xmlns:a16="http://schemas.microsoft.com/office/drawing/2014/main" id="{A9FA776F-D7B2-4227-9E96-EF9D5AF06DD8}"/>
              </a:ext>
            </a:extLst>
          </p:cNvPr>
          <p:cNvSpPr>
            <a:spLocks noChangeAspect="1"/>
          </p:cNvSpPr>
          <p:nvPr/>
        </p:nvSpPr>
        <p:spPr>
          <a:xfrm>
            <a:off x="1161588" y="2656775"/>
            <a:ext cx="1132840" cy="1132840"/>
          </a:xfrm>
          <a:prstGeom prst="ellipse">
            <a:avLst/>
          </a:prstGeom>
          <a:gradFill>
            <a:gsLst>
              <a:gs pos="0">
                <a:schemeClr val="accent1"/>
              </a:gs>
              <a:gs pos="100000">
                <a:schemeClr val="accent2"/>
              </a:gs>
            </a:gsLst>
            <a:lin ang="66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dirty="0">
                <a:solidFill>
                  <a:schemeClr val="bg1"/>
                </a:solidFill>
                <a:cs typeface="+mn-ea"/>
                <a:sym typeface="+mn-lt"/>
              </a:rPr>
              <a:t>缺失值处理</a:t>
            </a:r>
          </a:p>
        </p:txBody>
      </p:sp>
      <p:sp>
        <p:nvSpPr>
          <p:cNvPr id="3" name="任意多边形 12">
            <a:extLst>
              <a:ext uri="{FF2B5EF4-FFF2-40B4-BE49-F238E27FC236}">
                <a16:creationId xmlns:a16="http://schemas.microsoft.com/office/drawing/2014/main" id="{D63FAF0C-F417-4E4B-8AEE-6B74DFCD7F7F}"/>
              </a:ext>
            </a:extLst>
          </p:cNvPr>
          <p:cNvSpPr/>
          <p:nvPr/>
        </p:nvSpPr>
        <p:spPr>
          <a:xfrm>
            <a:off x="2294428" y="3349560"/>
            <a:ext cx="2829560" cy="1062355"/>
          </a:xfrm>
          <a:custGeom>
            <a:avLst/>
            <a:gdLst>
              <a:gd name="connsiteX0" fmla="*/ 0 w 2459182"/>
              <a:gd name="connsiteY0" fmla="*/ 0 h 888919"/>
              <a:gd name="connsiteX1" fmla="*/ 955964 w 2459182"/>
              <a:gd name="connsiteY1" fmla="*/ 858982 h 888919"/>
              <a:gd name="connsiteX2" fmla="*/ 2459182 w 2459182"/>
              <a:gd name="connsiteY2" fmla="*/ 609600 h 888919"/>
            </a:gdLst>
            <a:ahLst/>
            <a:cxnLst>
              <a:cxn ang="0">
                <a:pos x="connsiteX0" y="connsiteY0"/>
              </a:cxn>
              <a:cxn ang="0">
                <a:pos x="connsiteX1" y="connsiteY1"/>
              </a:cxn>
              <a:cxn ang="0">
                <a:pos x="connsiteX2" y="connsiteY2"/>
              </a:cxn>
            </a:cxnLst>
            <a:rect l="l" t="t" r="r" b="b"/>
            <a:pathLst>
              <a:path w="2459182" h="888919">
                <a:moveTo>
                  <a:pt x="0" y="0"/>
                </a:moveTo>
                <a:cubicBezTo>
                  <a:pt x="273050" y="378691"/>
                  <a:pt x="546100" y="757382"/>
                  <a:pt x="955964" y="858982"/>
                </a:cubicBezTo>
                <a:cubicBezTo>
                  <a:pt x="1365828" y="960582"/>
                  <a:pt x="1912505" y="785091"/>
                  <a:pt x="2459182" y="609600"/>
                </a:cubicBezTo>
              </a:path>
            </a:pathLst>
          </a:custGeom>
          <a:noFill/>
          <a:ln>
            <a:solidFill>
              <a:srgbClr val="56386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lumMod val="85000"/>
                  <a:lumOff val="15000"/>
                </a:schemeClr>
              </a:solidFill>
              <a:cs typeface="+mn-ea"/>
              <a:sym typeface="+mn-lt"/>
            </a:endParaRPr>
          </a:p>
        </p:txBody>
      </p:sp>
      <p:sp>
        <p:nvSpPr>
          <p:cNvPr id="4" name="Oval 14">
            <a:extLst>
              <a:ext uri="{FF2B5EF4-FFF2-40B4-BE49-F238E27FC236}">
                <a16:creationId xmlns:a16="http://schemas.microsoft.com/office/drawing/2014/main" id="{DBE91899-DD5F-4895-B015-8B09E36482D4}"/>
              </a:ext>
            </a:extLst>
          </p:cNvPr>
          <p:cNvSpPr>
            <a:spLocks noChangeAspect="1"/>
          </p:cNvSpPr>
          <p:nvPr/>
        </p:nvSpPr>
        <p:spPr>
          <a:xfrm>
            <a:off x="5123988" y="3349560"/>
            <a:ext cx="1132840" cy="1132840"/>
          </a:xfrm>
          <a:prstGeom prst="ellipse">
            <a:avLst/>
          </a:prstGeom>
          <a:gradFill>
            <a:gsLst>
              <a:gs pos="0">
                <a:schemeClr val="accent1"/>
              </a:gs>
              <a:gs pos="100000">
                <a:schemeClr val="accent2"/>
              </a:gs>
            </a:gsLst>
            <a:lin ang="66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solidFill>
                  <a:schemeClr val="bg1"/>
                </a:solidFill>
                <a:cs typeface="+mn-ea"/>
                <a:sym typeface="+mn-lt"/>
              </a:rPr>
              <a:t>相关性分析</a:t>
            </a:r>
            <a:endParaRPr lang="en-US" sz="2000" dirty="0">
              <a:solidFill>
                <a:schemeClr val="bg1"/>
              </a:solidFill>
              <a:cs typeface="+mn-ea"/>
              <a:sym typeface="+mn-lt"/>
            </a:endParaRPr>
          </a:p>
        </p:txBody>
      </p:sp>
      <p:sp>
        <p:nvSpPr>
          <p:cNvPr id="5" name="Oval 14">
            <a:extLst>
              <a:ext uri="{FF2B5EF4-FFF2-40B4-BE49-F238E27FC236}">
                <a16:creationId xmlns:a16="http://schemas.microsoft.com/office/drawing/2014/main" id="{E4FCAA7B-79D6-42A8-9259-729FB822DBB0}"/>
              </a:ext>
            </a:extLst>
          </p:cNvPr>
          <p:cNvSpPr>
            <a:spLocks noChangeAspect="1"/>
          </p:cNvSpPr>
          <p:nvPr/>
        </p:nvSpPr>
        <p:spPr>
          <a:xfrm>
            <a:off x="8857153" y="2134805"/>
            <a:ext cx="1132840" cy="1132840"/>
          </a:xfrm>
          <a:prstGeom prst="ellipse">
            <a:avLst/>
          </a:prstGeom>
          <a:gradFill>
            <a:gsLst>
              <a:gs pos="0">
                <a:schemeClr val="accent1"/>
              </a:gs>
              <a:gs pos="100000">
                <a:schemeClr val="accent2"/>
              </a:gs>
            </a:gsLst>
            <a:lin ang="66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solidFill>
                  <a:schemeClr val="bg1"/>
                </a:solidFill>
                <a:cs typeface="+mn-ea"/>
                <a:sym typeface="+mn-lt"/>
              </a:rPr>
              <a:t>异常值处理</a:t>
            </a:r>
            <a:endParaRPr lang="en-US" sz="2000" dirty="0">
              <a:solidFill>
                <a:schemeClr val="bg1"/>
              </a:solidFill>
              <a:cs typeface="+mn-ea"/>
              <a:sym typeface="+mn-lt"/>
            </a:endParaRPr>
          </a:p>
        </p:txBody>
      </p:sp>
      <p:sp>
        <p:nvSpPr>
          <p:cNvPr id="6" name="任意多边形 67">
            <a:extLst>
              <a:ext uri="{FF2B5EF4-FFF2-40B4-BE49-F238E27FC236}">
                <a16:creationId xmlns:a16="http://schemas.microsoft.com/office/drawing/2014/main" id="{FBB4330F-9730-46BC-A822-1F69BDB47E45}"/>
              </a:ext>
            </a:extLst>
          </p:cNvPr>
          <p:cNvSpPr/>
          <p:nvPr/>
        </p:nvSpPr>
        <p:spPr>
          <a:xfrm>
            <a:off x="6075853" y="2473895"/>
            <a:ext cx="2781300" cy="1007110"/>
          </a:xfrm>
          <a:custGeom>
            <a:avLst/>
            <a:gdLst>
              <a:gd name="connsiteX0" fmla="*/ 0 w 2431473"/>
              <a:gd name="connsiteY0" fmla="*/ 880693 h 880693"/>
              <a:gd name="connsiteX1" fmla="*/ 1018309 w 2431473"/>
              <a:gd name="connsiteY1" fmla="*/ 56347 h 880693"/>
              <a:gd name="connsiteX2" fmla="*/ 2431473 w 2431473"/>
              <a:gd name="connsiteY2" fmla="*/ 139474 h 880693"/>
            </a:gdLst>
            <a:ahLst/>
            <a:cxnLst>
              <a:cxn ang="0">
                <a:pos x="connsiteX0" y="connsiteY0"/>
              </a:cxn>
              <a:cxn ang="0">
                <a:pos x="connsiteX1" y="connsiteY1"/>
              </a:cxn>
              <a:cxn ang="0">
                <a:pos x="connsiteX2" y="connsiteY2"/>
              </a:cxn>
            </a:cxnLst>
            <a:rect l="l" t="t" r="r" b="b"/>
            <a:pathLst>
              <a:path w="2431473" h="880693">
                <a:moveTo>
                  <a:pt x="0" y="880693"/>
                </a:moveTo>
                <a:cubicBezTo>
                  <a:pt x="306532" y="530288"/>
                  <a:pt x="613064" y="179883"/>
                  <a:pt x="1018309" y="56347"/>
                </a:cubicBezTo>
                <a:cubicBezTo>
                  <a:pt x="1423554" y="-67189"/>
                  <a:pt x="1927513" y="36142"/>
                  <a:pt x="2431473" y="139474"/>
                </a:cubicBezTo>
              </a:path>
            </a:pathLst>
          </a:custGeom>
          <a:noFill/>
          <a:ln>
            <a:solidFill>
              <a:srgbClr val="56386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lumMod val="85000"/>
                  <a:lumOff val="15000"/>
                </a:schemeClr>
              </a:solidFill>
              <a:cs typeface="+mn-ea"/>
              <a:sym typeface="+mn-lt"/>
            </a:endParaRPr>
          </a:p>
        </p:txBody>
      </p:sp>
      <p:grpSp>
        <p:nvGrpSpPr>
          <p:cNvPr id="7" name="PA-组合 27">
            <a:extLst>
              <a:ext uri="{FF2B5EF4-FFF2-40B4-BE49-F238E27FC236}">
                <a16:creationId xmlns:a16="http://schemas.microsoft.com/office/drawing/2014/main" id="{B7737900-6EFF-4DDD-B0D6-4C684E566B35}"/>
              </a:ext>
            </a:extLst>
          </p:cNvPr>
          <p:cNvGrpSpPr/>
          <p:nvPr>
            <p:custDataLst>
              <p:tags r:id="rId1"/>
            </p:custDataLst>
          </p:nvPr>
        </p:nvGrpSpPr>
        <p:grpSpPr>
          <a:xfrm>
            <a:off x="2498929" y="2007114"/>
            <a:ext cx="2410841" cy="1200329"/>
            <a:chOff x="6159934" y="4467121"/>
            <a:chExt cx="2410841" cy="1200329"/>
          </a:xfrm>
        </p:grpSpPr>
        <p:sp>
          <p:nvSpPr>
            <p:cNvPr id="8" name="PA-文本框 6">
              <a:extLst>
                <a:ext uri="{FF2B5EF4-FFF2-40B4-BE49-F238E27FC236}">
                  <a16:creationId xmlns:a16="http://schemas.microsoft.com/office/drawing/2014/main" id="{8BF31CDF-0192-43FA-A806-4EA9A75A7079}"/>
                </a:ext>
              </a:extLst>
            </p:cNvPr>
            <p:cNvSpPr txBox="1"/>
            <p:nvPr>
              <p:custDataLst>
                <p:tags r:id="rId3"/>
              </p:custDataLst>
            </p:nvPr>
          </p:nvSpPr>
          <p:spPr>
            <a:xfrm>
              <a:off x="6159934" y="4467121"/>
              <a:ext cx="1926666" cy="1200329"/>
            </a:xfrm>
            <a:prstGeom prst="rect">
              <a:avLst/>
            </a:prstGeom>
            <a:noFill/>
          </p:spPr>
          <p:txBody>
            <a:bodyPr wrap="square" rtlCol="0">
              <a:spAutoFit/>
            </a:bodyPr>
            <a:lstStyle/>
            <a:p>
              <a:r>
                <a:rPr lang="zh-CN" altLang="en-US" b="1" dirty="0">
                  <a:solidFill>
                    <a:schemeClr val="tx1">
                      <a:lumMod val="75000"/>
                      <a:lumOff val="25000"/>
                    </a:schemeClr>
                  </a:solidFill>
                  <a:cs typeface="+mn-ea"/>
                  <a:sym typeface="+mn-lt"/>
                </a:rPr>
                <a:t>分别在数值型变量与字符型变量中找到缺失值并进行处理</a:t>
              </a:r>
              <a:endParaRPr lang="en-US" b="1" dirty="0">
                <a:solidFill>
                  <a:schemeClr val="tx1">
                    <a:lumMod val="75000"/>
                    <a:lumOff val="25000"/>
                  </a:schemeClr>
                </a:solidFill>
                <a:cs typeface="+mn-ea"/>
                <a:sym typeface="+mn-lt"/>
              </a:endParaRPr>
            </a:p>
          </p:txBody>
        </p:sp>
        <p:sp>
          <p:nvSpPr>
            <p:cNvPr id="9" name="PA-文本框 42">
              <a:extLst>
                <a:ext uri="{FF2B5EF4-FFF2-40B4-BE49-F238E27FC236}">
                  <a16:creationId xmlns:a16="http://schemas.microsoft.com/office/drawing/2014/main" id="{3113C821-0F96-4D5F-A8DC-A08EE21E32E6}"/>
                </a:ext>
              </a:extLst>
            </p:cNvPr>
            <p:cNvSpPr txBox="1"/>
            <p:nvPr>
              <p:custDataLst>
                <p:tags r:id="rId4"/>
              </p:custDataLst>
            </p:nvPr>
          </p:nvSpPr>
          <p:spPr>
            <a:xfrm>
              <a:off x="6169650" y="5024700"/>
              <a:ext cx="2401125" cy="308995"/>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endParaRPr lang="id-ID" sz="1200" dirty="0">
                <a:solidFill>
                  <a:schemeClr val="bg1">
                    <a:lumMod val="65000"/>
                  </a:schemeClr>
                </a:solidFill>
                <a:latin typeface="+mn-lt"/>
                <a:ea typeface="+mn-ea"/>
                <a:cs typeface="+mn-ea"/>
                <a:sym typeface="+mn-lt"/>
              </a:endParaRPr>
            </a:p>
          </p:txBody>
        </p:sp>
      </p:grpSp>
      <p:sp>
        <p:nvSpPr>
          <p:cNvPr id="14" name="PA-文本框 6">
            <a:extLst>
              <a:ext uri="{FF2B5EF4-FFF2-40B4-BE49-F238E27FC236}">
                <a16:creationId xmlns:a16="http://schemas.microsoft.com/office/drawing/2014/main" id="{7EF7F3B6-318B-4D3C-A592-596B87F63CBE}"/>
              </a:ext>
            </a:extLst>
          </p:cNvPr>
          <p:cNvSpPr txBox="1"/>
          <p:nvPr>
            <p:custDataLst>
              <p:tags r:id="rId2"/>
            </p:custDataLst>
          </p:nvPr>
        </p:nvSpPr>
        <p:spPr>
          <a:xfrm>
            <a:off x="8845685" y="3481005"/>
            <a:ext cx="1926666" cy="923330"/>
          </a:xfrm>
          <a:prstGeom prst="rect">
            <a:avLst/>
          </a:prstGeom>
          <a:noFill/>
        </p:spPr>
        <p:txBody>
          <a:bodyPr wrap="square" rtlCol="0">
            <a:spAutoFit/>
          </a:bodyPr>
          <a:lstStyle/>
          <a:p>
            <a:r>
              <a:rPr lang="zh-CN" altLang="en-US" b="1" dirty="0">
                <a:solidFill>
                  <a:schemeClr val="tx1">
                    <a:lumMod val="75000"/>
                    <a:lumOff val="25000"/>
                  </a:schemeClr>
                </a:solidFill>
                <a:cs typeface="+mn-ea"/>
                <a:sym typeface="+mn-lt"/>
              </a:rPr>
              <a:t>对较重要的特征做散点图找出异常值并去除</a:t>
            </a:r>
            <a:endParaRPr lang="en-US" b="1" dirty="0">
              <a:solidFill>
                <a:schemeClr val="tx1">
                  <a:lumMod val="75000"/>
                  <a:lumOff val="25000"/>
                </a:schemeClr>
              </a:solidFill>
              <a:cs typeface="+mn-ea"/>
              <a:sym typeface="+mn-lt"/>
            </a:endParaRPr>
          </a:p>
        </p:txBody>
      </p:sp>
      <p:sp>
        <p:nvSpPr>
          <p:cNvPr id="22" name="文本框 21">
            <a:extLst>
              <a:ext uri="{FF2B5EF4-FFF2-40B4-BE49-F238E27FC236}">
                <a16:creationId xmlns:a16="http://schemas.microsoft.com/office/drawing/2014/main" id="{490A3529-BD95-4056-13B5-28E9B440B31B}"/>
              </a:ext>
            </a:extLst>
          </p:cNvPr>
          <p:cNvSpPr txBox="1"/>
          <p:nvPr/>
        </p:nvSpPr>
        <p:spPr>
          <a:xfrm>
            <a:off x="4788928" y="4625561"/>
            <a:ext cx="2254200" cy="1200329"/>
          </a:xfrm>
          <a:prstGeom prst="rect">
            <a:avLst/>
          </a:prstGeom>
          <a:noFill/>
        </p:spPr>
        <p:txBody>
          <a:bodyPr wrap="square" rtlCol="0">
            <a:spAutoFit/>
          </a:bodyPr>
          <a:lstStyle/>
          <a:p>
            <a:r>
              <a:rPr lang="zh-CN" altLang="en-US" b="1" dirty="0">
                <a:latin typeface="+mn-ea"/>
              </a:rPr>
              <a:t>通过相关性分析，找出与</a:t>
            </a:r>
            <a:r>
              <a:rPr lang="en-US" altLang="zh-CN" b="1" dirty="0" err="1">
                <a:latin typeface="+mn-ea"/>
              </a:rPr>
              <a:t>Saleprice</a:t>
            </a:r>
            <a:r>
              <a:rPr lang="zh-CN" altLang="en-US" b="1" dirty="0">
                <a:latin typeface="+mn-ea"/>
              </a:rPr>
              <a:t>相关性强的变量，作为重点演讲特征</a:t>
            </a:r>
          </a:p>
        </p:txBody>
      </p:sp>
      <p:sp>
        <p:nvSpPr>
          <p:cNvPr id="24" name="文本框 23">
            <a:extLst>
              <a:ext uri="{FF2B5EF4-FFF2-40B4-BE49-F238E27FC236}">
                <a16:creationId xmlns:a16="http://schemas.microsoft.com/office/drawing/2014/main" id="{104CE99C-802D-E789-C400-325F02B941E4}"/>
              </a:ext>
            </a:extLst>
          </p:cNvPr>
          <p:cNvSpPr txBox="1"/>
          <p:nvPr/>
        </p:nvSpPr>
        <p:spPr>
          <a:xfrm>
            <a:off x="4587605" y="118211"/>
            <a:ext cx="3124894" cy="584775"/>
          </a:xfrm>
          <a:prstGeom prst="rect">
            <a:avLst/>
          </a:prstGeom>
          <a:noFill/>
        </p:spPr>
        <p:txBody>
          <a:bodyPr wrap="square" rtlCol="0">
            <a:spAutoFit/>
          </a:bodyPr>
          <a:lstStyle/>
          <a:p>
            <a:r>
              <a:rPr lang="zh-CN" altLang="en-US" sz="3200" dirty="0">
                <a:solidFill>
                  <a:schemeClr val="bg1"/>
                </a:solidFill>
              </a:rPr>
              <a:t>数据预处理流程</a:t>
            </a:r>
          </a:p>
        </p:txBody>
      </p:sp>
    </p:spTree>
    <p:extLst>
      <p:ext uri="{BB962C8B-B14F-4D97-AF65-F5344CB8AC3E}">
        <p14:creationId xmlns:p14="http://schemas.microsoft.com/office/powerpoint/2010/main" val="27358532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 calcmode="lin" valueType="num">
                                      <p:cBhvr additive="base">
                                        <p:cTn id="3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1000"/>
                                        <p:tgtEl>
                                          <p:spTgt spid="22">
                                            <p:txEl>
                                              <p:pRg st="0" end="0"/>
                                            </p:txEl>
                                          </p:spTgt>
                                        </p:tgtEl>
                                      </p:cBhvr>
                                    </p:animEffect>
                                    <p:anim calcmode="lin" valueType="num">
                                      <p:cBhvr>
                                        <p:cTn id="37"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animEffect transition="in" filter="fade">
                                      <p:cBhvr>
                                        <p:cTn id="43" dur="1000"/>
                                        <p:tgtEl>
                                          <p:spTgt spid="5">
                                            <p:txEl>
                                              <p:pRg st="0" end="0"/>
                                            </p:txEl>
                                          </p:spTgt>
                                        </p:tgtEl>
                                      </p:cBhvr>
                                    </p:animEffect>
                                    <p:anim calcmode="lin" valueType="num">
                                      <p:cBhvr>
                                        <p:cTn id="4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4">
                                            <p:txEl>
                                              <p:pRg st="0" end="0"/>
                                            </p:txEl>
                                          </p:spTgt>
                                        </p:tgtEl>
                                        <p:attrNameLst>
                                          <p:attrName>style.visibility</p:attrName>
                                        </p:attrNameLst>
                                      </p:cBhvr>
                                      <p:to>
                                        <p:strVal val="visible"/>
                                      </p:to>
                                    </p:set>
                                    <p:anim calcmode="lin" valueType="num">
                                      <p:cBhvr additive="base">
                                        <p:cTn id="5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2B385451-67DD-433D-B12A-028C182E1CBC}"/>
              </a:ext>
            </a:extLst>
          </p:cNvPr>
          <p:cNvGrpSpPr/>
          <p:nvPr/>
        </p:nvGrpSpPr>
        <p:grpSpPr>
          <a:xfrm>
            <a:off x="-1691710" y="-2304740"/>
            <a:ext cx="17955869" cy="13898750"/>
            <a:chOff x="-1691710" y="-2304740"/>
            <a:chExt cx="17955869" cy="13898750"/>
          </a:xfrm>
        </p:grpSpPr>
        <p:sp>
          <p:nvSpPr>
            <p:cNvPr id="29" name="Circle">
              <a:extLst>
                <a:ext uri="{FF2B5EF4-FFF2-40B4-BE49-F238E27FC236}">
                  <a16:creationId xmlns:a16="http://schemas.microsoft.com/office/drawing/2014/main" id="{24C8DBD5-7744-49EC-9907-A85DD2CE9EF1}"/>
                </a:ext>
              </a:extLst>
            </p:cNvPr>
            <p:cNvSpPr/>
            <p:nvPr/>
          </p:nvSpPr>
          <p:spPr>
            <a:xfrm>
              <a:off x="4325223" y="-2304740"/>
              <a:ext cx="3536432" cy="3536432"/>
            </a:xfrm>
            <a:prstGeom prst="ellipse">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31" name="Circle">
              <a:extLst>
                <a:ext uri="{FF2B5EF4-FFF2-40B4-BE49-F238E27FC236}">
                  <a16:creationId xmlns:a16="http://schemas.microsoft.com/office/drawing/2014/main" id="{70347B2E-0ABB-46E9-9E6D-AA404E118B99}"/>
                </a:ext>
              </a:extLst>
            </p:cNvPr>
            <p:cNvSpPr/>
            <p:nvPr/>
          </p:nvSpPr>
          <p:spPr>
            <a:xfrm>
              <a:off x="11297779" y="4177911"/>
              <a:ext cx="4966380" cy="4966380"/>
            </a:xfrm>
            <a:prstGeom prst="ellipse">
              <a:avLst/>
            </a:prstGeom>
            <a:ln w="12700">
              <a:solidFill>
                <a:schemeClr val="bg1">
                  <a:lumMod val="65000"/>
                  <a:alpha val="30000"/>
                </a:schemeClr>
              </a:solidFill>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sp>
          <p:nvSpPr>
            <p:cNvPr id="32" name="Circle">
              <a:extLst>
                <a:ext uri="{FF2B5EF4-FFF2-40B4-BE49-F238E27FC236}">
                  <a16:creationId xmlns:a16="http://schemas.microsoft.com/office/drawing/2014/main" id="{38F7C38C-158A-44FD-BF20-476F259E9370}"/>
                </a:ext>
              </a:extLst>
            </p:cNvPr>
            <p:cNvSpPr/>
            <p:nvPr/>
          </p:nvSpPr>
          <p:spPr>
            <a:xfrm>
              <a:off x="11297779" y="5459631"/>
              <a:ext cx="411430" cy="411430"/>
            </a:xfrm>
            <a:prstGeom prst="ellipse">
              <a:avLst/>
            </a:prstGeom>
            <a:gradFill>
              <a:gsLst>
                <a:gs pos="0">
                  <a:schemeClr val="accent1">
                    <a:alpha val="26000"/>
                  </a:schemeClr>
                </a:gs>
                <a:gs pos="100000">
                  <a:schemeClr val="accent2">
                    <a:alpha val="6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bg1"/>
                </a:solidFill>
                <a:cs typeface="+mn-ea"/>
                <a:sym typeface="+mn-lt"/>
              </a:endParaRPr>
            </a:p>
          </p:txBody>
        </p:sp>
        <p:sp>
          <p:nvSpPr>
            <p:cNvPr id="33" name="Circle">
              <a:extLst>
                <a:ext uri="{FF2B5EF4-FFF2-40B4-BE49-F238E27FC236}">
                  <a16:creationId xmlns:a16="http://schemas.microsoft.com/office/drawing/2014/main" id="{4C3C4982-90DA-4DBB-9B34-34AC0BAF9D56}"/>
                </a:ext>
              </a:extLst>
            </p:cNvPr>
            <p:cNvSpPr/>
            <p:nvPr/>
          </p:nvSpPr>
          <p:spPr>
            <a:xfrm>
              <a:off x="-1691710" y="2418993"/>
              <a:ext cx="9175012" cy="9175017"/>
            </a:xfrm>
            <a:prstGeom prst="ellipse">
              <a:avLst/>
            </a:prstGeom>
            <a:solidFill>
              <a:schemeClr val="bg1">
                <a:lumMod val="95000"/>
                <a:alpha val="29000"/>
              </a:schemeClr>
            </a:solidFill>
            <a:ln w="12700">
              <a:miter lim="400000"/>
            </a:ln>
          </p:spPr>
          <p:txBody>
            <a:bodyPr lIns="19050" tIns="19050" rIns="19050" bIns="19050" anchor="ctr"/>
            <a:lstStyle/>
            <a:p>
              <a:pPr marL="0" marR="0" lvl="0" indent="0" algn="ctr" defTabSz="412750" rtl="0" eaLnBrk="1" fontAlgn="auto" latinLnBrk="0" hangingPunct="0">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a:ln>
                  <a:noFill/>
                </a:ln>
                <a:solidFill>
                  <a:srgbClr val="000000"/>
                </a:solidFill>
                <a:effectLst/>
                <a:uLnTx/>
                <a:uFillTx/>
                <a:cs typeface="+mn-ea"/>
                <a:sym typeface="+mn-lt"/>
              </a:endParaRPr>
            </a:p>
          </p:txBody>
        </p:sp>
      </p:grpSp>
      <p:grpSp>
        <p:nvGrpSpPr>
          <p:cNvPr id="4" name="Group 18">
            <a:extLst>
              <a:ext uri="{FF2B5EF4-FFF2-40B4-BE49-F238E27FC236}">
                <a16:creationId xmlns:a16="http://schemas.microsoft.com/office/drawing/2014/main" id="{E85C0740-374E-4883-AB06-B61693EEC4A4}"/>
              </a:ext>
            </a:extLst>
          </p:cNvPr>
          <p:cNvGrpSpPr/>
          <p:nvPr/>
        </p:nvGrpSpPr>
        <p:grpSpPr>
          <a:xfrm>
            <a:off x="1889034" y="3563403"/>
            <a:ext cx="632620" cy="614508"/>
            <a:chOff x="860271" y="1518068"/>
            <a:chExt cx="493370" cy="479245"/>
          </a:xfrm>
        </p:grpSpPr>
        <p:sp>
          <p:nvSpPr>
            <p:cNvPr id="5" name="Rounded Rectangle 19">
              <a:extLst>
                <a:ext uri="{FF2B5EF4-FFF2-40B4-BE49-F238E27FC236}">
                  <a16:creationId xmlns:a16="http://schemas.microsoft.com/office/drawing/2014/main" id="{CB9B9D90-DB93-403A-8447-413BEDA8A45B}"/>
                </a:ext>
              </a:extLst>
            </p:cNvPr>
            <p:cNvSpPr/>
            <p:nvPr/>
          </p:nvSpPr>
          <p:spPr>
            <a:xfrm>
              <a:off x="860271" y="151806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solidFill>
                  <a:schemeClr val="bg1"/>
                </a:solidFill>
                <a:cs typeface="+mn-ea"/>
                <a:sym typeface="+mn-lt"/>
              </a:endParaRPr>
            </a:p>
          </p:txBody>
        </p:sp>
        <p:sp>
          <p:nvSpPr>
            <p:cNvPr id="6" name="Freeform 6">
              <a:extLst>
                <a:ext uri="{FF2B5EF4-FFF2-40B4-BE49-F238E27FC236}">
                  <a16:creationId xmlns:a16="http://schemas.microsoft.com/office/drawing/2014/main" id="{20BA56ED-A407-40B3-97D5-F26F1D62C6C0}"/>
                </a:ext>
              </a:extLst>
            </p:cNvPr>
            <p:cNvSpPr>
              <a:spLocks noEditPoints="1"/>
            </p:cNvSpPr>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128580" tIns="64290" rIns="128580" bIns="64290" numCol="1" anchor="t" anchorCtr="0" compatLnSpc="1"/>
            <a:lstStyle/>
            <a:p>
              <a:pPr>
                <a:lnSpc>
                  <a:spcPct val="150000"/>
                </a:lnSpc>
              </a:pPr>
              <a:endParaRPr lang="en-US" sz="800" dirty="0">
                <a:cs typeface="+mn-ea"/>
                <a:sym typeface="+mn-lt"/>
              </a:endParaRPr>
            </a:p>
          </p:txBody>
        </p:sp>
      </p:grpSp>
      <p:grpSp>
        <p:nvGrpSpPr>
          <p:cNvPr id="10" name="Group 24">
            <a:extLst>
              <a:ext uri="{FF2B5EF4-FFF2-40B4-BE49-F238E27FC236}">
                <a16:creationId xmlns:a16="http://schemas.microsoft.com/office/drawing/2014/main" id="{928AC388-C54B-483F-9DBA-2B55432B2FE5}"/>
              </a:ext>
            </a:extLst>
          </p:cNvPr>
          <p:cNvGrpSpPr/>
          <p:nvPr/>
        </p:nvGrpSpPr>
        <p:grpSpPr>
          <a:xfrm>
            <a:off x="5696009" y="1972020"/>
            <a:ext cx="632620" cy="614508"/>
            <a:chOff x="855053" y="2852759"/>
            <a:chExt cx="493370" cy="479245"/>
          </a:xfrm>
        </p:grpSpPr>
        <p:sp>
          <p:nvSpPr>
            <p:cNvPr id="11" name="Rounded Rectangle 25">
              <a:extLst>
                <a:ext uri="{FF2B5EF4-FFF2-40B4-BE49-F238E27FC236}">
                  <a16:creationId xmlns:a16="http://schemas.microsoft.com/office/drawing/2014/main" id="{5B8D84D5-460F-4B2A-A8DB-F2AD48480365}"/>
                </a:ext>
              </a:extLst>
            </p:cNvPr>
            <p:cNvSpPr/>
            <p:nvPr/>
          </p:nvSpPr>
          <p:spPr>
            <a:xfrm>
              <a:off x="855053" y="2852759"/>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00" dirty="0">
                <a:solidFill>
                  <a:schemeClr val="bg1"/>
                </a:solidFill>
                <a:cs typeface="+mn-ea"/>
                <a:sym typeface="+mn-lt"/>
              </a:endParaRPr>
            </a:p>
          </p:txBody>
        </p:sp>
        <p:sp>
          <p:nvSpPr>
            <p:cNvPr id="12" name="Freeform 144">
              <a:extLst>
                <a:ext uri="{FF2B5EF4-FFF2-40B4-BE49-F238E27FC236}">
                  <a16:creationId xmlns:a16="http://schemas.microsoft.com/office/drawing/2014/main" id="{5603655E-3EDD-4BE1-B8CA-F53C1833294F}"/>
                </a:ext>
              </a:extLst>
            </p:cNvPr>
            <p:cNvSpPr>
              <a:spLocks noEditPoints="1"/>
            </p:cNvSpPr>
            <p:nvPr/>
          </p:nvSpPr>
          <p:spPr bwMode="auto">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lstStyle/>
            <a:p>
              <a:pPr>
                <a:lnSpc>
                  <a:spcPct val="150000"/>
                </a:lnSpc>
              </a:pPr>
              <a:endParaRPr lang="en-US" sz="800" dirty="0">
                <a:cs typeface="+mn-ea"/>
                <a:sym typeface="+mn-lt"/>
              </a:endParaRPr>
            </a:p>
          </p:txBody>
        </p:sp>
      </p:grpSp>
      <p:grpSp>
        <p:nvGrpSpPr>
          <p:cNvPr id="13" name="Group 27">
            <a:extLst>
              <a:ext uri="{FF2B5EF4-FFF2-40B4-BE49-F238E27FC236}">
                <a16:creationId xmlns:a16="http://schemas.microsoft.com/office/drawing/2014/main" id="{1AD41EB2-37CE-48A2-B0FD-118D9D0AE4F8}"/>
              </a:ext>
            </a:extLst>
          </p:cNvPr>
          <p:cNvGrpSpPr/>
          <p:nvPr/>
        </p:nvGrpSpPr>
        <p:grpSpPr>
          <a:xfrm>
            <a:off x="5676911" y="4845123"/>
            <a:ext cx="632620" cy="614508"/>
            <a:chOff x="839707" y="3520106"/>
            <a:chExt cx="493370" cy="479245"/>
          </a:xfrm>
        </p:grpSpPr>
        <p:sp>
          <p:nvSpPr>
            <p:cNvPr id="14" name="Rounded Rectangle 28">
              <a:extLst>
                <a:ext uri="{FF2B5EF4-FFF2-40B4-BE49-F238E27FC236}">
                  <a16:creationId xmlns:a16="http://schemas.microsoft.com/office/drawing/2014/main" id="{EA9F1D6D-E547-4C7E-B4C9-D95A0A9E5987}"/>
                </a:ext>
              </a:extLst>
            </p:cNvPr>
            <p:cNvSpPr/>
            <p:nvPr/>
          </p:nvSpPr>
          <p:spPr>
            <a:xfrm>
              <a:off x="839707" y="3520106"/>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128580" rtlCol="0" anchor="ctr"/>
            <a:lstStyle/>
            <a:p>
              <a:pPr algn="ctr">
                <a:lnSpc>
                  <a:spcPct val="150000"/>
                </a:lnSpc>
              </a:pPr>
              <a:endParaRPr lang="en-US" sz="800" dirty="0">
                <a:solidFill>
                  <a:schemeClr val="bg1"/>
                </a:solidFill>
                <a:cs typeface="+mn-ea"/>
                <a:sym typeface="+mn-lt"/>
              </a:endParaRPr>
            </a:p>
          </p:txBody>
        </p:sp>
        <p:sp>
          <p:nvSpPr>
            <p:cNvPr id="15" name="Freeform 152">
              <a:extLst>
                <a:ext uri="{FF2B5EF4-FFF2-40B4-BE49-F238E27FC236}">
                  <a16:creationId xmlns:a16="http://schemas.microsoft.com/office/drawing/2014/main" id="{66AA75EA-46C8-40DD-ACCC-7D253A37F377}"/>
                </a:ext>
              </a:extLst>
            </p:cNvPr>
            <p:cNvSpPr>
              <a:spLocks noEditPoints="1"/>
            </p:cNvSpPr>
            <p:nvPr/>
          </p:nvSpPr>
          <p:spPr bwMode="auto">
            <a:xfrm>
              <a:off x="955869" y="3638690"/>
              <a:ext cx="261950" cy="24207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128580" tIns="64290" rIns="128580" bIns="64290" numCol="1" anchor="t" anchorCtr="0" compatLnSpc="1"/>
            <a:lstStyle/>
            <a:p>
              <a:pPr>
                <a:lnSpc>
                  <a:spcPct val="150000"/>
                </a:lnSpc>
              </a:pPr>
              <a:endParaRPr lang="en-US" sz="800" dirty="0">
                <a:cs typeface="+mn-ea"/>
                <a:sym typeface="+mn-lt"/>
              </a:endParaRPr>
            </a:p>
          </p:txBody>
        </p:sp>
      </p:grpSp>
      <p:cxnSp>
        <p:nvCxnSpPr>
          <p:cNvPr id="35" name="直接箭头连接符 34">
            <a:extLst>
              <a:ext uri="{FF2B5EF4-FFF2-40B4-BE49-F238E27FC236}">
                <a16:creationId xmlns:a16="http://schemas.microsoft.com/office/drawing/2014/main" id="{A5445382-5081-C4D4-8A20-9401D37E4F9F}"/>
              </a:ext>
            </a:extLst>
          </p:cNvPr>
          <p:cNvCxnSpPr/>
          <p:nvPr/>
        </p:nvCxnSpPr>
        <p:spPr>
          <a:xfrm flipV="1">
            <a:off x="2521654" y="2409538"/>
            <a:ext cx="3155257" cy="1153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F5F50E3-469F-A1F4-E50D-04B5FEB452AD}"/>
              </a:ext>
            </a:extLst>
          </p:cNvPr>
          <p:cNvCxnSpPr>
            <a:endCxn id="14" idx="1"/>
          </p:cNvCxnSpPr>
          <p:nvPr/>
        </p:nvCxnSpPr>
        <p:spPr>
          <a:xfrm>
            <a:off x="2521654" y="4177911"/>
            <a:ext cx="3155257" cy="974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E7AB8757-680A-0A4D-9FF5-F41BE3B37A4A}"/>
              </a:ext>
            </a:extLst>
          </p:cNvPr>
          <p:cNvSpPr txBox="1"/>
          <p:nvPr/>
        </p:nvSpPr>
        <p:spPr>
          <a:xfrm>
            <a:off x="1317523" y="4483510"/>
            <a:ext cx="1789471" cy="1323439"/>
          </a:xfrm>
          <a:prstGeom prst="rect">
            <a:avLst/>
          </a:prstGeom>
          <a:noFill/>
        </p:spPr>
        <p:txBody>
          <a:bodyPr wrap="square" rtlCol="0">
            <a:spAutoFit/>
          </a:bodyPr>
          <a:lstStyle/>
          <a:p>
            <a:r>
              <a:rPr lang="zh-CN" altLang="en-US" sz="2000" b="1" dirty="0"/>
              <a:t>缺失值填补分为两种类型：数值型填补与字符型填补</a:t>
            </a:r>
          </a:p>
        </p:txBody>
      </p:sp>
      <p:sp>
        <p:nvSpPr>
          <p:cNvPr id="39" name="文本框 38">
            <a:extLst>
              <a:ext uri="{FF2B5EF4-FFF2-40B4-BE49-F238E27FC236}">
                <a16:creationId xmlns:a16="http://schemas.microsoft.com/office/drawing/2014/main" id="{696C0519-6A29-591A-A5F9-A3A63E8BDBDE}"/>
              </a:ext>
            </a:extLst>
          </p:cNvPr>
          <p:cNvSpPr txBox="1"/>
          <p:nvPr/>
        </p:nvSpPr>
        <p:spPr>
          <a:xfrm>
            <a:off x="6671952" y="1972020"/>
            <a:ext cx="2379406" cy="707886"/>
          </a:xfrm>
          <a:prstGeom prst="rect">
            <a:avLst/>
          </a:prstGeom>
          <a:noFill/>
        </p:spPr>
        <p:txBody>
          <a:bodyPr wrap="square" rtlCol="0">
            <a:spAutoFit/>
          </a:bodyPr>
          <a:lstStyle/>
          <a:p>
            <a:r>
              <a:rPr lang="zh-CN" altLang="en-US" sz="2000" b="1" dirty="0">
                <a:latin typeface="+mn-ea"/>
              </a:rPr>
              <a:t>字符型变量的缺失用</a:t>
            </a:r>
            <a:r>
              <a:rPr lang="en-US" altLang="zh-CN" sz="2000" b="1" dirty="0">
                <a:latin typeface="+mn-ea"/>
              </a:rPr>
              <a:t>None</a:t>
            </a:r>
            <a:r>
              <a:rPr lang="zh-CN" altLang="en-US" sz="2000" b="1" dirty="0">
                <a:latin typeface="+mn-ea"/>
              </a:rPr>
              <a:t>来填补</a:t>
            </a:r>
          </a:p>
        </p:txBody>
      </p:sp>
      <p:sp>
        <p:nvSpPr>
          <p:cNvPr id="40" name="文本框 39">
            <a:extLst>
              <a:ext uri="{FF2B5EF4-FFF2-40B4-BE49-F238E27FC236}">
                <a16:creationId xmlns:a16="http://schemas.microsoft.com/office/drawing/2014/main" id="{30214C5B-5E9F-63DC-A60D-F7FB6798A7FB}"/>
              </a:ext>
            </a:extLst>
          </p:cNvPr>
          <p:cNvSpPr txBox="1"/>
          <p:nvPr/>
        </p:nvSpPr>
        <p:spPr>
          <a:xfrm>
            <a:off x="6813755" y="4665144"/>
            <a:ext cx="2448232" cy="707886"/>
          </a:xfrm>
          <a:prstGeom prst="rect">
            <a:avLst/>
          </a:prstGeom>
          <a:noFill/>
        </p:spPr>
        <p:txBody>
          <a:bodyPr wrap="square" rtlCol="0">
            <a:spAutoFit/>
          </a:bodyPr>
          <a:lstStyle/>
          <a:p>
            <a:r>
              <a:rPr lang="zh-CN" altLang="en-US" sz="2000" b="1" dirty="0">
                <a:latin typeface="+mn-ea"/>
              </a:rPr>
              <a:t>数值型变量的缺失用</a:t>
            </a:r>
            <a:r>
              <a:rPr lang="en-US" altLang="zh-CN" sz="2000" b="1" dirty="0">
                <a:latin typeface="+mn-ea"/>
              </a:rPr>
              <a:t>0</a:t>
            </a:r>
            <a:r>
              <a:rPr lang="zh-CN" altLang="en-US" sz="2000" b="1" dirty="0">
                <a:latin typeface="+mn-ea"/>
              </a:rPr>
              <a:t>来填补</a:t>
            </a:r>
          </a:p>
        </p:txBody>
      </p:sp>
      <p:sp>
        <p:nvSpPr>
          <p:cNvPr id="41" name="文本框 40">
            <a:extLst>
              <a:ext uri="{FF2B5EF4-FFF2-40B4-BE49-F238E27FC236}">
                <a16:creationId xmlns:a16="http://schemas.microsoft.com/office/drawing/2014/main" id="{4897E01A-A91D-95F7-EAF0-0B90598E16BC}"/>
              </a:ext>
            </a:extLst>
          </p:cNvPr>
          <p:cNvSpPr txBox="1"/>
          <p:nvPr/>
        </p:nvSpPr>
        <p:spPr>
          <a:xfrm>
            <a:off x="4680155" y="216310"/>
            <a:ext cx="2907162" cy="584775"/>
          </a:xfrm>
          <a:prstGeom prst="rect">
            <a:avLst/>
          </a:prstGeom>
          <a:noFill/>
        </p:spPr>
        <p:txBody>
          <a:bodyPr wrap="square" rtlCol="0">
            <a:spAutoFit/>
          </a:bodyPr>
          <a:lstStyle/>
          <a:p>
            <a:r>
              <a:rPr lang="zh-CN" altLang="en-US" sz="3200" dirty="0">
                <a:solidFill>
                  <a:schemeClr val="bg1"/>
                </a:solidFill>
              </a:rPr>
              <a:t>缺失值的填补</a:t>
            </a:r>
          </a:p>
        </p:txBody>
      </p:sp>
      <p:sp>
        <p:nvSpPr>
          <p:cNvPr id="2" name="文本框 1">
            <a:extLst>
              <a:ext uri="{FF2B5EF4-FFF2-40B4-BE49-F238E27FC236}">
                <a16:creationId xmlns:a16="http://schemas.microsoft.com/office/drawing/2014/main" id="{1BFEB002-F724-9BC8-80D6-A00816B881B5}"/>
              </a:ext>
            </a:extLst>
          </p:cNvPr>
          <p:cNvSpPr txBox="1"/>
          <p:nvPr/>
        </p:nvSpPr>
        <p:spPr>
          <a:xfrm>
            <a:off x="8858865" y="373626"/>
            <a:ext cx="3224980" cy="5262979"/>
          </a:xfrm>
          <a:prstGeom prst="rect">
            <a:avLst/>
          </a:prstGeom>
          <a:noFill/>
        </p:spPr>
        <p:txBody>
          <a:bodyPr wrap="square" rtlCol="0">
            <a:spAutoFit/>
          </a:bodyPr>
          <a:lstStyle/>
          <a:p>
            <a:r>
              <a:rPr lang="zh-CN" altLang="en-US" sz="2400"/>
              <a:t>对于数据集缺失值处理，先对缺失值情况进行分析，其中</a:t>
            </a:r>
            <a:r>
              <a:rPr lang="en-US" altLang="zh-CN" sz="2400"/>
              <a:t>PoolQC</a:t>
            </a:r>
            <a:r>
              <a:rPr lang="zh-CN" altLang="en-US" sz="2400"/>
              <a:t>（游泳池质量）、</a:t>
            </a:r>
            <a:r>
              <a:rPr lang="en-US" altLang="zh-CN" sz="2400"/>
              <a:t>MiscFeature</a:t>
            </a:r>
            <a:r>
              <a:rPr lang="zh-CN" altLang="en-US" sz="2400"/>
              <a:t>（其他类别中没有涉及的其他特性）、</a:t>
            </a:r>
            <a:r>
              <a:rPr lang="en-US" altLang="zh-CN" sz="2400"/>
              <a:t>Alley</a:t>
            </a:r>
            <a:r>
              <a:rPr lang="zh-CN" altLang="en-US" sz="2400"/>
              <a:t>（小道路面类型）以及</a:t>
            </a:r>
            <a:r>
              <a:rPr lang="en-US" altLang="zh-CN" sz="2400"/>
              <a:t>Fence</a:t>
            </a:r>
            <a:r>
              <a:rPr lang="zh-CN" altLang="en-US" sz="2400"/>
              <a:t>（围栏质量）的缺失值数量均达到</a:t>
            </a:r>
            <a:r>
              <a:rPr lang="en-US" altLang="zh-CN" sz="2400"/>
              <a:t>80%</a:t>
            </a:r>
            <a:r>
              <a:rPr lang="zh-CN" altLang="en-US" sz="2400"/>
              <a:t>以上，这些特征由于缺失值过多，导致影响效果非常小，故将这几个特征去除。</a:t>
            </a:r>
            <a:endParaRPr lang="zh-CN" altLang="en-US" sz="2400" dirty="0"/>
          </a:p>
        </p:txBody>
      </p:sp>
    </p:spTree>
    <p:extLst>
      <p:ext uri="{BB962C8B-B14F-4D97-AF65-F5344CB8AC3E}">
        <p14:creationId xmlns:p14="http://schemas.microsoft.com/office/powerpoint/2010/main" val="11204621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par>
                                <p:cTn id="11" presetID="21"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ppt_x"/>
                                          </p:val>
                                        </p:tav>
                                        <p:tav tm="100000">
                                          <p:val>
                                            <p:strVal val="#ppt_x"/>
                                          </p:val>
                                        </p:tav>
                                      </p:tavLst>
                                    </p:anim>
                                    <p:anim calcmode="lin" valueType="num">
                                      <p:cBhvr additive="base">
                                        <p:cTn id="1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anim calcmode="lin" valueType="num">
                                      <p:cBhvr>
                                        <p:cTn id="25" dur="1000" fill="hold"/>
                                        <p:tgtEl>
                                          <p:spTgt spid="39"/>
                                        </p:tgtEl>
                                        <p:attrNameLst>
                                          <p:attrName>ppt_x</p:attrName>
                                        </p:attrNameLst>
                                      </p:cBhvr>
                                      <p:tavLst>
                                        <p:tav tm="0">
                                          <p:val>
                                            <p:strVal val="#ppt_x"/>
                                          </p:val>
                                        </p:tav>
                                        <p:tav tm="100000">
                                          <p:val>
                                            <p:strVal val="#ppt_x"/>
                                          </p:val>
                                        </p:tav>
                                      </p:tavLst>
                                    </p:anim>
                                    <p:anim calcmode="lin" valueType="num">
                                      <p:cBhvr>
                                        <p:cTn id="2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7505" y="189638"/>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模板 </a:t>
            </a:r>
            <a:r>
              <a:rPr kumimoji="0" lang="en-US" altLang="zh-CN" sz="100" b="0" i="0" u="none" strike="noStrike" kern="0" cap="none" spc="0" normalizeH="0" baseline="0" noProof="0" dirty="0">
                <a:ln>
                  <a:noFill/>
                </a:ln>
                <a:solidFill>
                  <a:schemeClr val="bg1"/>
                </a:solidFill>
                <a:effectLst/>
                <a:uLnTx/>
                <a:uFillTx/>
              </a:rPr>
              <a:t>http://www.1ppt.com/moban/</a:t>
            </a:r>
            <a:r>
              <a:rPr kumimoji="0" lang="zh-CN" altLang="en-US" sz="100" b="0" i="0" u="none" strike="noStrike" kern="0" cap="none" spc="0" normalizeH="0" baseline="0" noProof="0" dirty="0">
                <a:ln>
                  <a:noFill/>
                </a:ln>
                <a:solidFill>
                  <a:schemeClr val="bg1"/>
                </a:solidFill>
                <a:effectLst/>
                <a:uLnTx/>
                <a:uFillTx/>
              </a:rPr>
              <a:t> </a:t>
            </a:r>
            <a:endParaRPr kumimoji="0" lang="en-US" altLang="zh-CN" sz="100" b="0" i="0" u="none" strike="noStrike" kern="0" cap="none" spc="0" normalizeH="0" baseline="0" noProof="0" dirty="0">
              <a:ln>
                <a:noFill/>
              </a:ln>
              <a:solidFill>
                <a:schemeClr val="bg1"/>
              </a:solidFill>
              <a:effectLst/>
              <a:uLnTx/>
              <a:uFillTx/>
            </a:endParaRPr>
          </a:p>
        </p:txBody>
      </p:sp>
      <p:pic>
        <p:nvPicPr>
          <p:cNvPr id="5" name="图片 4">
            <a:extLst>
              <a:ext uri="{FF2B5EF4-FFF2-40B4-BE49-F238E27FC236}">
                <a16:creationId xmlns:a16="http://schemas.microsoft.com/office/drawing/2014/main" id="{6D363504-F518-78C5-DB1F-A7F871A06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B215A107-9BBE-AC02-6330-7CC0C6ED099F}"/>
              </a:ext>
            </a:extLst>
          </p:cNvPr>
          <p:cNvSpPr/>
          <p:nvPr/>
        </p:nvSpPr>
        <p:spPr>
          <a:xfrm>
            <a:off x="2248737" y="-66675"/>
            <a:ext cx="8494633"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数值型变量相关</a:t>
            </a:r>
            <a:r>
              <a:rPr lang="zh-CN" altLang="en-US" sz="5400" dirty="0">
                <a:ln w="0"/>
                <a:effectLst>
                  <a:outerShdw blurRad="38100" dist="19050" dir="2700000" algn="tl" rotWithShape="0">
                    <a:schemeClr val="dk1">
                      <a:alpha val="40000"/>
                    </a:schemeClr>
                  </a:outerShdw>
                </a:effectLst>
              </a:rPr>
              <a:t>关</a:t>
            </a:r>
            <a:r>
              <a:rPr lang="zh-CN" altLang="en-US" sz="5400" b="0" cap="none" spc="0" dirty="0">
                <a:ln w="0"/>
                <a:solidFill>
                  <a:schemeClr val="tx1"/>
                </a:solidFill>
                <a:effectLst>
                  <a:outerShdw blurRad="38100" dist="19050" dir="2700000" algn="tl" rotWithShape="0">
                    <a:schemeClr val="dk1">
                      <a:alpha val="40000"/>
                    </a:schemeClr>
                  </a:outerShdw>
                </a:effectLst>
              </a:rPr>
              <a:t>系热力图</a:t>
            </a:r>
          </a:p>
        </p:txBody>
      </p:sp>
    </p:spTree>
    <p:extLst>
      <p:ext uri="{BB962C8B-B14F-4D97-AF65-F5344CB8AC3E}">
        <p14:creationId xmlns:p14="http://schemas.microsoft.com/office/powerpoint/2010/main" val="2925075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PASSING_SCORE" val="0.000000"/>
  <p:tag name="ISPRING_ULTRA_SCORM_COURSE_ID" val="6D414095-0CAD-4B4C-A01A-BB221CFC1D98"/>
  <p:tag name="ISPRINGONLINEFOLDERID" val="0"/>
  <p:tag name="ISPRINGONLINEFOLDERPATH" val="Content List"/>
  <p:tag name="ISPRINGCLOUDFOLDERID" val="0"/>
  <p:tag name="ISPRINGCLOUDFOLDERPATH" val="Repository"/>
  <p:tag name="ISPRING_OUTPUT_FOLDER" val="C:\Users\codi\Desktop\20190425包图\1"/>
  <p:tag name="ISPRING_PRESENTATION_TITLE" val="欧美大气简约个人简历竞聘PPT模板"/>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5.1.2"/>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PA" val="v5.1.0"/>
</p:tagLst>
</file>

<file path=ppt/tags/tag13.xml><?xml version="1.0" encoding="utf-8"?>
<p:tagLst xmlns:a="http://schemas.openxmlformats.org/drawingml/2006/main" xmlns:r="http://schemas.openxmlformats.org/officeDocument/2006/relationships" xmlns:p="http://schemas.openxmlformats.org/presentationml/2006/main">
  <p:tag name="PA" val="v5.1.0"/>
</p:tagLst>
</file>

<file path=ppt/tags/tag14.xml><?xml version="1.0" encoding="utf-8"?>
<p:tagLst xmlns:a="http://schemas.openxmlformats.org/drawingml/2006/main" xmlns:r="http://schemas.openxmlformats.org/officeDocument/2006/relationships" xmlns:p="http://schemas.openxmlformats.org/presentationml/2006/main">
  <p:tag name="PA" val="v5.1.0"/>
</p:tagLst>
</file>

<file path=ppt/tags/tag15.xml><?xml version="1.0" encoding="utf-8"?>
<p:tagLst xmlns:a="http://schemas.openxmlformats.org/drawingml/2006/main" xmlns:r="http://schemas.openxmlformats.org/officeDocument/2006/relationships" xmlns:p="http://schemas.openxmlformats.org/presentationml/2006/main">
  <p:tag name="PA" val="v5.1.0"/>
</p:tagLst>
</file>

<file path=ppt/tags/tag16.xml><?xml version="1.0" encoding="utf-8"?>
<p:tagLst xmlns:a="http://schemas.openxmlformats.org/drawingml/2006/main" xmlns:r="http://schemas.openxmlformats.org/officeDocument/2006/relationships" xmlns:p="http://schemas.openxmlformats.org/presentationml/2006/main">
  <p:tag name="PA" val="v5.1.0"/>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第一PPT，www.1ppt.com">
  <a:themeElements>
    <a:clrScheme name="自定义 48">
      <a:dk1>
        <a:srgbClr val="000000"/>
      </a:dk1>
      <a:lt1>
        <a:srgbClr val="FFFFFF"/>
      </a:lt1>
      <a:dk2>
        <a:srgbClr val="44546A"/>
      </a:dk2>
      <a:lt2>
        <a:srgbClr val="E7E6E6"/>
      </a:lt2>
      <a:accent1>
        <a:srgbClr val="2E2961"/>
      </a:accent1>
      <a:accent2>
        <a:srgbClr val="120F2D"/>
      </a:accent2>
      <a:accent3>
        <a:srgbClr val="A5A5A5"/>
      </a:accent3>
      <a:accent4>
        <a:srgbClr val="FFC000"/>
      </a:accent4>
      <a:accent5>
        <a:srgbClr val="5B9BD5"/>
      </a:accent5>
      <a:accent6>
        <a:srgbClr val="70AD47"/>
      </a:accent6>
      <a:hlink>
        <a:srgbClr val="0563C1"/>
      </a:hlink>
      <a:folHlink>
        <a:srgbClr val="954F72"/>
      </a:folHlink>
    </a:clrScheme>
    <a:fontScheme name="n4vy2nrf">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1642</Words>
  <Application>Microsoft Office PowerPoint</Application>
  <PresentationFormat>宽屏</PresentationFormat>
  <Paragraphs>152</Paragraphs>
  <Slides>26</Slides>
  <Notes>21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26</vt:i4>
      </vt:variant>
    </vt:vector>
  </HeadingPairs>
  <TitlesOfParts>
    <vt:vector size="35" baseType="lpstr">
      <vt:lpstr>Helvetica Light</vt:lpstr>
      <vt:lpstr>等线</vt:lpstr>
      <vt:lpstr>宋体</vt:lpstr>
      <vt:lpstr>微软雅黑</vt:lpstr>
      <vt:lpstr>Arial</vt:lpstr>
      <vt:lpstr>Calibri</vt:lpstr>
      <vt:lpstr>Cambria Math</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dc:title>
  <dc:creator>第一PPT</dc:creator>
  <cp:keywords>www.1ppt.com</cp:keywords>
  <dc:description>www.1ppt.com</dc:description>
  <cp:lastModifiedBy>谈 宇祺</cp:lastModifiedBy>
  <cp:revision>30</cp:revision>
  <dcterms:created xsi:type="dcterms:W3CDTF">2019-04-25T11:35:49Z</dcterms:created>
  <dcterms:modified xsi:type="dcterms:W3CDTF">2022-06-25T12:52:35Z</dcterms:modified>
</cp:coreProperties>
</file>